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97" r:id="rId3"/>
    <p:sldId id="298" r:id="rId4"/>
    <p:sldId id="387" r:id="rId5"/>
    <p:sldId id="421" r:id="rId6"/>
    <p:sldId id="389" r:id="rId7"/>
    <p:sldId id="390" r:id="rId8"/>
    <p:sldId id="388" r:id="rId9"/>
    <p:sldId id="391" r:id="rId10"/>
    <p:sldId id="392" r:id="rId11"/>
    <p:sldId id="393" r:id="rId12"/>
    <p:sldId id="396" r:id="rId13"/>
    <p:sldId id="395" r:id="rId14"/>
    <p:sldId id="397" r:id="rId15"/>
    <p:sldId id="398" r:id="rId16"/>
    <p:sldId id="399" r:id="rId17"/>
    <p:sldId id="409" r:id="rId18"/>
    <p:sldId id="410" r:id="rId19"/>
    <p:sldId id="417" r:id="rId20"/>
    <p:sldId id="416" r:id="rId21"/>
    <p:sldId id="299" r:id="rId22"/>
    <p:sldId id="425" r:id="rId23"/>
    <p:sldId id="426" r:id="rId24"/>
    <p:sldId id="427" r:id="rId25"/>
    <p:sldId id="428" r:id="rId26"/>
    <p:sldId id="429" r:id="rId27"/>
    <p:sldId id="418" r:id="rId28"/>
    <p:sldId id="432" r:id="rId29"/>
    <p:sldId id="433" r:id="rId30"/>
    <p:sldId id="434" r:id="rId31"/>
    <p:sldId id="435" r:id="rId32"/>
    <p:sldId id="437" r:id="rId33"/>
    <p:sldId id="438" r:id="rId34"/>
    <p:sldId id="419" r:id="rId35"/>
    <p:sldId id="423" r:id="rId36"/>
    <p:sldId id="430" r:id="rId37"/>
    <p:sldId id="431" r:id="rId38"/>
    <p:sldId id="413" r:id="rId39"/>
    <p:sldId id="440" r:id="rId40"/>
    <p:sldId id="441" r:id="rId41"/>
    <p:sldId id="420" r:id="rId42"/>
    <p:sldId id="439" r:id="rId43"/>
    <p:sldId id="443" r:id="rId44"/>
    <p:sldId id="436" r:id="rId45"/>
    <p:sldId id="446" r:id="rId46"/>
    <p:sldId id="447" r:id="rId47"/>
    <p:sldId id="448" r:id="rId48"/>
    <p:sldId id="449" r:id="rId49"/>
    <p:sldId id="451" r:id="rId50"/>
    <p:sldId id="452" r:id="rId51"/>
    <p:sldId id="450" r:id="rId52"/>
    <p:sldId id="453" r:id="rId53"/>
    <p:sldId id="454" r:id="rId54"/>
    <p:sldId id="455" r:id="rId55"/>
    <p:sldId id="414" r:id="rId56"/>
    <p:sldId id="456" r:id="rId57"/>
    <p:sldId id="457" r:id="rId58"/>
    <p:sldId id="415" r:id="rId59"/>
    <p:sldId id="458" r:id="rId60"/>
    <p:sldId id="422" r:id="rId61"/>
    <p:sldId id="444" r:id="rId62"/>
    <p:sldId id="445" r:id="rId63"/>
    <p:sldId id="296" r:id="rId64"/>
    <p:sldId id="412" r:id="rId65"/>
    <p:sldId id="260" r:id="rId66"/>
    <p:sldId id="263" r:id="rId67"/>
    <p:sldId id="257" r:id="rId68"/>
    <p:sldId id="259" r:id="rId69"/>
    <p:sldId id="262" r:id="rId70"/>
    <p:sldId id="264" r:id="rId71"/>
    <p:sldId id="265" r:id="rId72"/>
    <p:sldId id="266" r:id="rId73"/>
  </p:sldIdLst>
  <p:sldSz cx="12192000" cy="6858000"/>
  <p:notesSz cx="6858000" cy="9144000"/>
  <p:defaultTextStyle>
    <a:defPPr rtl="0"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97"/>
            <p14:sldId id="298"/>
            <p14:sldId id="387"/>
            <p14:sldId id="421"/>
            <p14:sldId id="389"/>
            <p14:sldId id="390"/>
            <p14:sldId id="388"/>
            <p14:sldId id="391"/>
            <p14:sldId id="392"/>
            <p14:sldId id="393"/>
            <p14:sldId id="396"/>
            <p14:sldId id="395"/>
            <p14:sldId id="397"/>
            <p14:sldId id="398"/>
            <p14:sldId id="399"/>
            <p14:sldId id="409"/>
            <p14:sldId id="410"/>
            <p14:sldId id="417"/>
            <p14:sldId id="416"/>
            <p14:sldId id="299"/>
            <p14:sldId id="425"/>
            <p14:sldId id="426"/>
            <p14:sldId id="427"/>
            <p14:sldId id="428"/>
            <p14:sldId id="429"/>
            <p14:sldId id="418"/>
            <p14:sldId id="432"/>
            <p14:sldId id="433"/>
            <p14:sldId id="434"/>
            <p14:sldId id="435"/>
            <p14:sldId id="437"/>
            <p14:sldId id="438"/>
            <p14:sldId id="419"/>
            <p14:sldId id="423"/>
            <p14:sldId id="430"/>
            <p14:sldId id="431"/>
            <p14:sldId id="413"/>
            <p14:sldId id="440"/>
            <p14:sldId id="441"/>
            <p14:sldId id="420"/>
            <p14:sldId id="439"/>
            <p14:sldId id="443"/>
            <p14:sldId id="436"/>
            <p14:sldId id="446"/>
            <p14:sldId id="447"/>
            <p14:sldId id="448"/>
            <p14:sldId id="449"/>
            <p14:sldId id="451"/>
            <p14:sldId id="452"/>
            <p14:sldId id="450"/>
            <p14:sldId id="453"/>
            <p14:sldId id="454"/>
            <p14:sldId id="455"/>
            <p14:sldId id="414"/>
            <p14:sldId id="456"/>
            <p14:sldId id="457"/>
            <p14:sldId id="415"/>
            <p14:sldId id="458"/>
            <p14:sldId id="422"/>
            <p14:sldId id="444"/>
            <p14:sldId id="445"/>
            <p14:sldId id="296"/>
            <p14:sldId id="412"/>
            <p14:sldId id="260"/>
            <p14:sldId id="263"/>
            <p14:sldId id="257"/>
            <p14:sldId id="259"/>
            <p14:sldId id="262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7FB"/>
    <a:srgbClr val="D24726"/>
    <a:srgbClr val="0000FF"/>
    <a:srgbClr val="008B39"/>
    <a:srgbClr val="008B3A"/>
    <a:srgbClr val="FE7B06"/>
    <a:srgbClr val="EAEFF7"/>
    <a:srgbClr val="0074C1"/>
    <a:srgbClr val="D1FBFD"/>
    <a:srgbClr val="DD4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52" autoAdjust="0"/>
    <p:restoredTop sz="58175" autoAdjust="0"/>
  </p:normalViewPr>
  <p:slideViewPr>
    <p:cSldViewPr snapToGrid="0">
      <p:cViewPr varScale="1">
        <p:scale>
          <a:sx n="94" d="100"/>
          <a:sy n="94" d="100"/>
        </p:scale>
        <p:origin x="1584" y="192"/>
      </p:cViewPr>
      <p:guideLst>
        <p:guide orient="horz" pos="2205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B5363-1257-42F6-9FA1-78D9A6383C5B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2023年9月13日 Wednesday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717CCD-7153-4CFA-8FE4-043AE2A91A48}" type="datetime2">
              <a:rPr lang="zh-CN" altLang="en-US" smtClean="0"/>
              <a:pPr/>
              <a:t>2023年9月13日 Wednesday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{D}=\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diag</a:t>
            </a:r>
            <a:r>
              <a:rPr lang="en-US" dirty="0"/>
              <a:t>}\left(\</a:t>
            </a:r>
            <a:r>
              <a:rPr lang="en-US" dirty="0" err="1"/>
              <a:t>operatorname</a:t>
            </a:r>
            <a:r>
              <a:rPr lang="en-US" dirty="0"/>
              <a:t>{degree}\left(v_1\right), \</a:t>
            </a:r>
            <a:r>
              <a:rPr lang="en-US" dirty="0" err="1"/>
              <a:t>ldots</a:t>
            </a:r>
            <a:r>
              <a:rPr lang="en-US" dirty="0"/>
              <a:t>, \</a:t>
            </a:r>
            <a:r>
              <a:rPr lang="en-US" dirty="0" err="1"/>
              <a:t>operatorname</a:t>
            </a:r>
            <a:r>
              <a:rPr lang="en-US" dirty="0"/>
              <a:t>{degree}\left(</a:t>
            </a:r>
            <a:r>
              <a:rPr lang="en-US" dirty="0" err="1"/>
              <a:t>v_N</a:t>
            </a:r>
            <a:r>
              <a:rPr lang="en-US" dirty="0"/>
              <a:t>\right)\right)$</a:t>
            </a:r>
          </a:p>
          <a:p>
            <a:endParaRPr lang="en-US" dirty="0"/>
          </a:p>
          <a:p>
            <a:r>
              <a:rPr lang="en-US" dirty="0"/>
              <a:t>$\left(\begin{array}{</a:t>
            </a:r>
            <a:r>
              <a:rPr lang="en-US" dirty="0" err="1"/>
              <a:t>llllllll</a:t>
            </a:r>
            <a:r>
              <a:rPr lang="en-US" dirty="0"/>
              <a:t>}1 &amp; 0 &amp; 0 &amp; 0 &amp; 0 &amp; 0 &amp; 0 &amp; 0 \\ 0 &amp; 3 &amp; 0 &amp; 0 &amp; 0 &amp; 0 &amp; 0 &amp; 0 \\ 0 &amp; 0 &amp; 4 &amp; 0 &amp; 0 &amp; 0 &amp; 0 &amp; 0 \\ 0 &amp; 0 &amp; 0 &amp; 2 &amp; 0 &amp; 0 &amp; 0 &amp; 0 \\ 0 &amp; 0 &amp; 0 &amp; 0 &amp; 2 &amp; 0 &amp; 0 &amp; 0 \\ 0 &amp; 0 &amp; 0 &amp; 0 &amp; 0 &amp; 4 &amp; 0 &amp; 0 \\ 0 &amp; 0 &amp; 0 &amp; 0 &amp; 0 &amp; 0 &amp; 3 &amp; 0 \\ 0 &amp; 0 &amp; 0 &amp; 0 &amp; 0 &amp; 0 &amp; 0 &amp; 1\end{array}\right)$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$\left(\begin{array}{</a:t>
            </a:r>
            <a:r>
              <a:rPr lang="en-US" dirty="0" err="1"/>
              <a:t>llllllll</a:t>
            </a:r>
            <a:r>
              <a:rPr lang="en-US" dirty="0"/>
              <a:t>}0 &amp; 1 &amp; 0 &amp; 0 &amp; 0 &amp; 0 &amp; 0 &amp; 0 \\ 1 &amp; 0 &amp; 1 &amp; 0 &amp; 0 &amp; 1 &amp; 0 &amp; 0 \\ 0 &amp; 1 &amp; 0 &amp; 1 &amp; 0 &amp; 1 &amp; 1 &amp; 0 \\ 0 &amp; 0 &amp; 1 &amp; 0 &amp; 1 &amp; 0 &amp; 0 &amp; 0 \\ 0 &amp; 0 &amp; 0 &amp; 1 &amp; 0 &amp; 1 &amp; 0 &amp; 0 \\ 0 &amp; 1 &amp; 1 &amp; 0 &amp; 1 &amp; 0 &amp; 1 &amp; 0 \\ 0 &amp; 0 &amp; 1 &amp; 0 &amp; 0 &amp; 1 &amp; 0 &amp; 1 \\ 0 &amp; 0 &amp; 0 &amp; 0 &amp; 0 &amp; 0 &amp; 1 &amp; 0\end{array}\right)$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$\left(\begin{array}{</a:t>
            </a:r>
            <a:r>
              <a:rPr lang="en-US" dirty="0" err="1"/>
              <a:t>cccccccc</a:t>
            </a:r>
            <a:r>
              <a:rPr lang="en-US" dirty="0"/>
              <a:t>}1 &amp; -1 &amp; 0 &amp; 0 &amp; 0 &amp; 0 &amp; 0 &amp; 0 \\ -1 &amp; 3 &amp; -1 &amp; 0 &amp; 0 &amp; -1 &amp; 0 &amp; 0 \\ 0 &amp; -1 &amp; 4 &amp; -1 &amp; 0 &amp; -1 &amp; -1 &amp; 0 \\ 0 &amp; 0 &amp; -1 &amp; 2 &amp; -1 &amp; 0 &amp; 0 &amp; 0 \\ 0 &amp; 0 &amp; 0 &amp; -1 &amp; 2 &amp; -1 &amp; 0 &amp; 0 \\ 0 &amp; -1 &amp; -1 &amp; 0 &amp; -1 &amp; 4 &amp; -1 &amp; 0 \\ 0 &amp; 0 &amp; -1 &amp; 0 &amp; 0 &amp; -1 &amp; 3 &amp; -1 \\ 0 &amp; 0 &amp; 0 &amp; 0 &amp; 0 &amp; 0 &amp; -1 &amp; 1\end{array}\right)$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4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57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13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1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1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尽管laplacian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和</a:t>
            </a:r>
            <a:r>
              <a:rPr lang="en-US" altLang="zh-CN" dirty="0"/>
              <a:t>adjacent</a:t>
            </a:r>
            <a:r>
              <a:rPr lang="zh-CN" altLang="en-US" dirty="0"/>
              <a:t>的数学形式相近，但</a:t>
            </a:r>
            <a:r>
              <a:rPr lang="en-US" altLang="zh-CN" dirty="0" err="1"/>
              <a:t>laplacian</a:t>
            </a:r>
            <a:r>
              <a:rPr lang="zh-CN" altLang="en-US" dirty="0"/>
              <a:t>的特征值具有重要特点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46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math.stackexchange.com</a:t>
            </a:r>
            <a:r>
              <a:rPr lang="en-US" dirty="0"/>
              <a:t>/questions/218532/why-the-spectral-theorem-is-named-spectral-theorem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31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www.cse.iitm.ac.in</a:t>
            </a:r>
            <a:r>
              <a:rPr lang="en-US" dirty="0"/>
              <a:t>/~</a:t>
            </a:r>
            <a:r>
              <a:rPr lang="en-US" dirty="0" err="1"/>
              <a:t>miteshk</a:t>
            </a:r>
            <a:r>
              <a:rPr lang="en-US" dirty="0"/>
              <a:t>/CS7015/Slides/Handout/Lecture6.pdf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15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$0=\lambda_0&lt;\lambda_1 \</a:t>
            </a:r>
            <a:r>
              <a:rPr lang="en-US" dirty="0" err="1"/>
              <a:t>leq</a:t>
            </a:r>
            <a:r>
              <a:rPr lang="en-US" dirty="0"/>
              <a:t> \</a:t>
            </a:r>
            <a:r>
              <a:rPr lang="en-US" dirty="0" err="1"/>
              <a:t>cdots</a:t>
            </a:r>
            <a:r>
              <a:rPr lang="en-US" dirty="0"/>
              <a:t> \lambda_{N-1}$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0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zhuanlan.zhihu.com</a:t>
            </a:r>
            <a:r>
              <a:rPr lang="en-US" dirty="0"/>
              <a:t>/p/85287578</a:t>
            </a:r>
          </a:p>
          <a:p>
            <a:endParaRPr lang="en-US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effectLst/>
              </a:rPr>
              <a:t>散度（标量）</a:t>
            </a:r>
            <a:r>
              <a:rPr lang="zh-CN" altLang="en-US" dirty="0"/>
              <a:t> 散度 </a:t>
            </a:r>
            <a:r>
              <a:rPr lang="en-US" altLang="zh-CN" dirty="0"/>
              <a:t>" </a:t>
            </a:r>
            <a:r>
              <a:rPr lang="zh-CN" altLang="en-US" b="0" i="0" dirty="0">
                <a:effectLst/>
              </a:rPr>
              <a:t>∇⋅</a:t>
            </a:r>
            <a:r>
              <a:rPr lang="zh-CN" altLang="en-US" dirty="0"/>
              <a:t> </a:t>
            </a:r>
            <a:r>
              <a:rPr lang="en-US" altLang="zh-CN" dirty="0"/>
              <a:t>" </a:t>
            </a:r>
            <a:r>
              <a:rPr lang="zh-CN" altLang="en-US" dirty="0"/>
              <a:t>（</a:t>
            </a:r>
            <a:r>
              <a:rPr lang="en-US" dirty="0"/>
              <a:t>divergence）</a:t>
            </a:r>
            <a:r>
              <a:rPr lang="zh-CN" altLang="en-US" dirty="0"/>
              <a:t>可用于表针空间中各点矢量场发散的强弱程度，物理上，散度的意义是场的有源性。当 </a:t>
            </a:r>
            <a:r>
              <a:rPr lang="en-US" b="0" i="0" dirty="0">
                <a:effectLst/>
              </a:rPr>
              <a:t>div(F)&gt;0</a:t>
            </a:r>
            <a:r>
              <a:rPr lang="en-US" dirty="0"/>
              <a:t> ，</a:t>
            </a:r>
            <a:r>
              <a:rPr lang="zh-CN" altLang="en-US" dirty="0"/>
              <a:t>表示该点有散发通量的正源（发散源）；当 </a:t>
            </a:r>
            <a:r>
              <a:rPr lang="en-US" b="0" i="0" dirty="0">
                <a:effectLst/>
              </a:rPr>
              <a:t>div(F)&lt;0</a:t>
            </a:r>
            <a:r>
              <a:rPr lang="en-US" dirty="0"/>
              <a:t> </a:t>
            </a:r>
            <a:r>
              <a:rPr lang="zh-CN" altLang="en-US" dirty="0"/>
              <a:t>表示该点有吸收能量的负源（洞或汇）；当  </a:t>
            </a:r>
            <a:r>
              <a:rPr lang="en-US" b="0" i="0" dirty="0">
                <a:effectLst/>
              </a:rPr>
              <a:t>div(F)=0</a:t>
            </a:r>
            <a:r>
              <a:rPr lang="en-US" dirty="0"/>
              <a:t> ，</a:t>
            </a:r>
            <a:r>
              <a:rPr lang="zh-CN" altLang="en-US" dirty="0"/>
              <a:t>表示该点无源。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4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8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  <a:p>
            <a:r>
              <a:rPr lang="en-CN" dirty="0"/>
              <a:t>梯度的散度</a:t>
            </a:r>
            <a:r>
              <a:rPr lang="zh-CN" altLang="en-US" dirty="0"/>
              <a:t>，可以看作图的某种“</a:t>
            </a:r>
            <a:r>
              <a:rPr lang="en-US" altLang="zh-CN" dirty="0"/>
              <a:t>frequency</a:t>
            </a:r>
            <a:r>
              <a:rPr lang="zh-CN" altLang="en-US" dirty="0"/>
              <a:t>”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8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让我们先看看为什么会有傅立叶变换？傅立叶是一位法国数学家和物理学家的名字，英语原名是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Jean Baptiste Joseph Fourier(1768-1830), Fourier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对热传递很感兴趣，于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年在法国科学学会上发表了一篇论文，运用正弦曲线来描述温度分布，论文里有个在当时具有争议性的决断： 任何连续周期信号可以由一组适当的正弦曲线组合而成。当时审查这个论文的人，其中有两位是历史上著名的数学家拉格朗日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Joseph Louis Lagrange, 1736-1813)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和拉普拉斯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Pierre Simon de Laplace, 1749-1827)，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当拉普拉斯和其它审查者投票通过并要发表这个论文时，拉格朗日 坚决反对，在近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年的时间里，拉格朗日坚持认为傅立叶的方法无法表示带有棱角的信号，如在方波中出现非连续变化斜率。法国科学学会屈服 于拉格朗日的威望，拒绝了傅立叶的工作，幸运的是，傅立叶还有其它事情可忙，他参加了政治运动，随拿破仑远征埃及，法国大革命后因会被 推上断头台而一直在逃避。直到拉格朗日死后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年这个论文才被发表出来。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77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让我们先看看为什么会有傅立叶变换？傅立叶是一位法国数学家和物理学家的名字，英语原名是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Jean Baptiste Joseph Fourier(1768-1830), Fourier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对热传递很感兴趣，于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1807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年在法国科学学会上发表了一篇论文，运用正弦曲线来描述温度分布，论文里有个在当时具有争议性的决断： 任何连续周期信号可以由一组适当的正弦曲线组合而成。当时审查这个论文的人，其中有两位是历史上著名的数学家拉格朗日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Joseph Louis Lagrange, 1736-1813)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和拉普拉斯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Pierre Simon de Laplace, 1749-1827)，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当拉普拉斯和其它审查者投票通过并要发表这个论文时，拉格朗日 坚决反对，在近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年的时间里，拉格朗日坚持认为傅立叶的方法无法表示带有棱角的信号，如在方波中出现非连续变化斜率。法国科学学会屈服 于拉格朗日的威望，拒绝了傅立叶的工作，幸运的是，傅立叶还有其它事情可忙，他参加了政治运动，随拿破仑远征埃及，法国大革命后因会被 推上断头台而一直在逃避。直到拉格朗日死后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年这个论文才被发表出来。</a:t>
            </a:r>
          </a:p>
          <a:p>
            <a:br>
              <a:rPr lang="zh-CN" alt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68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76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36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$u_0^T L u_0=\lambda_0=0$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95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86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{f}=\sum_{</a:t>
            </a:r>
            <a:r>
              <a:rPr lang="en-US" dirty="0" err="1"/>
              <a:t>i</a:t>
            </a:r>
            <a:r>
              <a:rPr lang="en-US" dirty="0"/>
              <a:t>=0}^{N-1} \hat{f}_</a:t>
            </a:r>
            <a:r>
              <a:rPr lang="en-US" dirty="0" err="1"/>
              <a:t>i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mathbf</a:t>
            </a:r>
            <a:r>
              <a:rPr lang="en-US" dirty="0"/>
              <a:t>{u}_</a:t>
            </a:r>
            <a:r>
              <a:rPr lang="en-US" dirty="0" err="1"/>
              <a:t>i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widehat</a:t>
            </a:r>
            <a:r>
              <a:rPr lang="en-US" dirty="0"/>
              <a:t>{f}_</a:t>
            </a:r>
            <a:r>
              <a:rPr lang="en-US" dirty="0" err="1"/>
              <a:t>i</a:t>
            </a:r>
            <a:r>
              <a:rPr lang="en-US" dirty="0"/>
              <a:t>=\</a:t>
            </a:r>
            <a:r>
              <a:rPr lang="en-US" dirty="0" err="1"/>
              <a:t>boldsymbol</a:t>
            </a:r>
            <a:r>
              <a:rPr lang="en-US" dirty="0"/>
              <a:t>{f}^{\top} \</a:t>
            </a:r>
            <a:r>
              <a:rPr lang="en-US" dirty="0" err="1"/>
              <a:t>boldsymbol</a:t>
            </a:r>
            <a:r>
              <a:rPr lang="en-US" dirty="0"/>
              <a:t>{u}_</a:t>
            </a:r>
            <a:r>
              <a:rPr lang="en-US" dirty="0" err="1"/>
              <a:t>i</a:t>
            </a:r>
            <a:r>
              <a:rPr lang="en-US" dirty="0"/>
              <a:t>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82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{f}=\sum_{</a:t>
            </a:r>
            <a:r>
              <a:rPr lang="en-US" dirty="0" err="1"/>
              <a:t>i</a:t>
            </a:r>
            <a:r>
              <a:rPr lang="en-US" dirty="0"/>
              <a:t>=0}^{N-1} \hat{f}_</a:t>
            </a:r>
            <a:r>
              <a:rPr lang="en-US" dirty="0" err="1"/>
              <a:t>i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mathbf</a:t>
            </a:r>
            <a:r>
              <a:rPr lang="en-US" dirty="0"/>
              <a:t>{u}_</a:t>
            </a:r>
            <a:r>
              <a:rPr lang="en-US" dirty="0" err="1"/>
              <a:t>i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widehat</a:t>
            </a:r>
            <a:r>
              <a:rPr lang="en-US" dirty="0"/>
              <a:t>{f}_</a:t>
            </a:r>
            <a:r>
              <a:rPr lang="en-US" dirty="0" err="1"/>
              <a:t>i</a:t>
            </a:r>
            <a:r>
              <a:rPr lang="en-US" dirty="0"/>
              <a:t>=\</a:t>
            </a:r>
            <a:r>
              <a:rPr lang="en-US" dirty="0" err="1"/>
              <a:t>boldsymbol</a:t>
            </a:r>
            <a:r>
              <a:rPr lang="en-US" dirty="0"/>
              <a:t>{f}^{\top} \</a:t>
            </a:r>
            <a:r>
              <a:rPr lang="en-US" dirty="0" err="1"/>
              <a:t>boldsymbol</a:t>
            </a:r>
            <a:r>
              <a:rPr lang="en-US" dirty="0"/>
              <a:t>{u}_</a:t>
            </a:r>
            <a:r>
              <a:rPr lang="en-US" dirty="0" err="1"/>
              <a:t>i</a:t>
            </a:r>
            <a:r>
              <a:rPr lang="en-US" dirty="0"/>
              <a:t>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33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{h}=\</a:t>
            </a:r>
            <a:r>
              <a:rPr lang="en-US" dirty="0" err="1"/>
              <a:t>mathbf</a:t>
            </a:r>
            <a:r>
              <a:rPr lang="en-US" dirty="0"/>
              <a:t>{L f}=(\</a:t>
            </a:r>
            <a:r>
              <a:rPr lang="en-US" dirty="0" err="1"/>
              <a:t>mathbf</a:t>
            </a:r>
            <a:r>
              <a:rPr lang="en-US" dirty="0"/>
              <a:t>{D}-\</a:t>
            </a:r>
            <a:r>
              <a:rPr lang="en-US" dirty="0" err="1"/>
              <a:t>mathbf</a:t>
            </a:r>
            <a:r>
              <a:rPr lang="en-US" dirty="0"/>
              <a:t>{A}) \</a:t>
            </a:r>
            <a:r>
              <a:rPr lang="en-US" dirty="0" err="1"/>
              <a:t>mathbf</a:t>
            </a:r>
            <a:r>
              <a:rPr lang="en-US" dirty="0"/>
              <a:t>{f}=\</a:t>
            </a:r>
            <a:r>
              <a:rPr lang="en-US" dirty="0" err="1"/>
              <a:t>mathbf</a:t>
            </a:r>
            <a:r>
              <a:rPr lang="en-US" dirty="0"/>
              <a:t>{D f}-\</a:t>
            </a:r>
            <a:r>
              <a:rPr lang="en-US" dirty="0" err="1"/>
              <a:t>mathbf</a:t>
            </a:r>
            <a:r>
              <a:rPr lang="en-US" dirty="0"/>
              <a:t>{A f}$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{h}(</a:t>
            </a:r>
            <a:r>
              <a:rPr lang="en-US" dirty="0" err="1"/>
              <a:t>i</a:t>
            </a:r>
            <a:r>
              <a:rPr lang="en-US" dirty="0"/>
              <a:t>)=\sum_{</a:t>
            </a:r>
            <a:r>
              <a:rPr lang="en-US" dirty="0" err="1"/>
              <a:t>v_j</a:t>
            </a:r>
            <a:r>
              <a:rPr lang="en-US" dirty="0"/>
              <a:t> \in \</a:t>
            </a:r>
            <a:r>
              <a:rPr lang="en-US" dirty="0" err="1"/>
              <a:t>mathcal</a:t>
            </a:r>
            <a:r>
              <a:rPr lang="en-US" dirty="0"/>
              <a:t>{N}\left(</a:t>
            </a:r>
            <a:r>
              <a:rPr lang="en-US" dirty="0" err="1"/>
              <a:t>v_i</a:t>
            </a:r>
            <a:r>
              <a:rPr lang="en-US" dirty="0"/>
              <a:t>\right)}(\</a:t>
            </a:r>
            <a:r>
              <a:rPr lang="en-US" dirty="0" err="1"/>
              <a:t>mathbf</a:t>
            </a:r>
            <a:r>
              <a:rPr lang="en-US" dirty="0"/>
              <a:t>{f}(</a:t>
            </a:r>
            <a:r>
              <a:rPr lang="en-US" dirty="0" err="1"/>
              <a:t>i</a:t>
            </a:r>
            <a:r>
              <a:rPr lang="en-US" dirty="0"/>
              <a:t>)-\</a:t>
            </a:r>
            <a:r>
              <a:rPr lang="en-US" dirty="0" err="1"/>
              <a:t>mathbf</a:t>
            </a:r>
            <a:r>
              <a:rPr lang="en-US" dirty="0"/>
              <a:t>{f}(j))$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{f}^T \</a:t>
            </a:r>
            <a:r>
              <a:rPr lang="en-US" dirty="0" err="1"/>
              <a:t>mathbf</a:t>
            </a:r>
            <a:r>
              <a:rPr lang="en-US" dirty="0"/>
              <a:t>{L f}=\frac{1}{2} \sum_{</a:t>
            </a:r>
            <a:r>
              <a:rPr lang="en-US" dirty="0" err="1"/>
              <a:t>i</a:t>
            </a:r>
            <a:r>
              <a:rPr lang="en-US" dirty="0"/>
              <a:t>, j=1}^N \</a:t>
            </a:r>
            <a:r>
              <a:rPr lang="en-US" dirty="0" err="1"/>
              <a:t>mathbf</a:t>
            </a:r>
            <a:r>
              <a:rPr lang="en-US" dirty="0"/>
              <a:t>{A}[</a:t>
            </a:r>
            <a:r>
              <a:rPr lang="en-US" dirty="0" err="1"/>
              <a:t>i</a:t>
            </a:r>
            <a:r>
              <a:rPr lang="en-US" dirty="0"/>
              <a:t>, j](\</a:t>
            </a:r>
            <a:r>
              <a:rPr lang="en-US" dirty="0" err="1"/>
              <a:t>mathbf</a:t>
            </a:r>
            <a:r>
              <a:rPr lang="en-US" dirty="0"/>
              <a:t>{f}(</a:t>
            </a:r>
            <a:r>
              <a:rPr lang="en-US" dirty="0" err="1"/>
              <a:t>i</a:t>
            </a:r>
            <a:r>
              <a:rPr lang="en-US" dirty="0"/>
              <a:t>)-\</a:t>
            </a:r>
            <a:r>
              <a:rPr lang="en-US" dirty="0" err="1"/>
              <a:t>mathbf</a:t>
            </a:r>
            <a:r>
              <a:rPr lang="en-US" dirty="0"/>
              <a:t>{f}(j))^2$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9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33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67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9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{V}=\left\{v_1,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\right\}$</a:t>
            </a:r>
          </a:p>
          <a:p>
            <a:endParaRPr lang="en-CN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{E}=\left\{e_1, \</a:t>
            </a:r>
            <a:r>
              <a:rPr lang="en-US" dirty="0" err="1"/>
              <a:t>ldots</a:t>
            </a:r>
            <a:r>
              <a:rPr lang="en-US" dirty="0"/>
              <a:t>, </a:t>
            </a:r>
            <a:r>
              <a:rPr lang="en-US" dirty="0" err="1"/>
              <a:t>e_M</a:t>
            </a:r>
            <a:r>
              <a:rPr lang="en-US" dirty="0"/>
              <a:t>\right\}$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{G}=\{\</a:t>
            </a:r>
            <a:r>
              <a:rPr lang="en-US" dirty="0" err="1"/>
              <a:t>mathcal</a:t>
            </a:r>
            <a:r>
              <a:rPr lang="en-US" dirty="0"/>
              <a:t>{V}, \</a:t>
            </a:r>
            <a:r>
              <a:rPr lang="en-US" dirty="0" err="1"/>
              <a:t>mathcal</a:t>
            </a:r>
            <a:r>
              <a:rPr lang="en-US" dirty="0"/>
              <a:t>{E}\}$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$f: 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mathbb</a:t>
            </a:r>
            <a:r>
              <a:rPr lang="en-US" dirty="0"/>
              <a:t>{R}^{N \times d}$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longrightarrow</a:t>
            </a:r>
            <a:r>
              <a:rPr lang="en-US" dirty="0"/>
              <a:t>\left[\begin{array}{l}f(1) \\ f(2) \\ f(3) \\ f(4) \\ f(5) \\ f(6) \\ f(7) \\ f(8)\end{array}\right]$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64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{V}=\left\{v_1,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\right\}$</a:t>
            </a:r>
          </a:p>
          <a:p>
            <a:endParaRPr lang="en-CN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{E}=\left\{e_1, \</a:t>
            </a:r>
            <a:r>
              <a:rPr lang="en-US" dirty="0" err="1"/>
              <a:t>ldots</a:t>
            </a:r>
            <a:r>
              <a:rPr lang="en-US" dirty="0"/>
              <a:t>, </a:t>
            </a:r>
            <a:r>
              <a:rPr lang="en-US" dirty="0" err="1"/>
              <a:t>e_M</a:t>
            </a:r>
            <a:r>
              <a:rPr lang="en-US" dirty="0"/>
              <a:t>\right\}$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{G}=\{\</a:t>
            </a:r>
            <a:r>
              <a:rPr lang="en-US" dirty="0" err="1"/>
              <a:t>mathcal</a:t>
            </a:r>
            <a:r>
              <a:rPr lang="en-US" dirty="0"/>
              <a:t>{V}, \</a:t>
            </a:r>
            <a:r>
              <a:rPr lang="en-US" dirty="0" err="1"/>
              <a:t>mathcal</a:t>
            </a:r>
            <a:r>
              <a:rPr lang="en-US" dirty="0"/>
              <a:t>{E}\}$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$f: 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mathbb</a:t>
            </a:r>
            <a:r>
              <a:rPr lang="en-US" dirty="0"/>
              <a:t>{R}^{N \times d}$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longrightarrow</a:t>
            </a:r>
            <a:r>
              <a:rPr lang="en-US" dirty="0"/>
              <a:t>\left[\begin{array}{l}f(1) \\ f(2) \\ f(3) \\ f(4) \\ f(5) \\ f(6) \\ f(7) \\ f(8)\end{array}\right]$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65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{V}=\left\{v_1,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\right\}$</a:t>
            </a:r>
          </a:p>
          <a:p>
            <a:endParaRPr lang="en-CN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{E}=\left\{e_1, \</a:t>
            </a:r>
            <a:r>
              <a:rPr lang="en-US" dirty="0" err="1"/>
              <a:t>ldots</a:t>
            </a:r>
            <a:r>
              <a:rPr lang="en-US" dirty="0"/>
              <a:t>, </a:t>
            </a:r>
            <a:r>
              <a:rPr lang="en-US" dirty="0" err="1"/>
              <a:t>e_M</a:t>
            </a:r>
            <a:r>
              <a:rPr lang="en-US" dirty="0"/>
              <a:t>\right\}$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{G}=\{\</a:t>
            </a:r>
            <a:r>
              <a:rPr lang="en-US" dirty="0" err="1"/>
              <a:t>mathcal</a:t>
            </a:r>
            <a:r>
              <a:rPr lang="en-US" dirty="0"/>
              <a:t>{V}, \</a:t>
            </a:r>
            <a:r>
              <a:rPr lang="en-US" dirty="0" err="1"/>
              <a:t>mathcal</a:t>
            </a:r>
            <a:r>
              <a:rPr lang="en-US" dirty="0"/>
              <a:t>{E}\}$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$f: 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mathbb</a:t>
            </a:r>
            <a:r>
              <a:rPr lang="en-US" dirty="0"/>
              <a:t>{R}^{N \times d}$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longrightarrow</a:t>
            </a:r>
            <a:r>
              <a:rPr lang="en-US" dirty="0"/>
              <a:t>\left[\begin{array}{l}f(1) \\ f(2) \\ f(3) \\ f(4) \\ f(5) \\ f(6) \\ f(7) \\ f(8)\end{array}\right]$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71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38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8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itHub - FilippoMB/Spectral-Clustering-with-Graph-Neural-Networks-for-Graph-Pooling:  Experimental results obtained with the MinCutPool layer as presented in the  2020 ICML paper &quot;Spectral Clustering with Graph Neural Networks for Graph  Pooling&quot;">
            <a:extLst>
              <a:ext uri="{FF2B5EF4-FFF2-40B4-BE49-F238E27FC236}">
                <a16:creationId xmlns:a16="http://schemas.microsoft.com/office/drawing/2014/main" id="{8565EC65-A07A-846D-4F14-CCA0F84F49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 bwMode="auto">
          <a:xfrm>
            <a:off x="8051799" y="4913835"/>
            <a:ext cx="4140200" cy="194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Illustrated Guide to Graph Neural Networks – DAIR.AI">
            <a:extLst>
              <a:ext uri="{FF2B5EF4-FFF2-40B4-BE49-F238E27FC236}">
                <a16:creationId xmlns:a16="http://schemas.microsoft.com/office/drawing/2014/main" id="{F144D490-DFF1-5D64-4A48-346F4E942F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01" y="4148096"/>
            <a:ext cx="3864953" cy="271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yond Message Passing: a Physics-Inspired Paradigm for Graph Neural  Networks">
            <a:extLst>
              <a:ext uri="{FF2B5EF4-FFF2-40B4-BE49-F238E27FC236}">
                <a16:creationId xmlns:a16="http://schemas.microsoft.com/office/drawing/2014/main" id="{AE5BD29F-C812-B672-3E4D-84949AAC42D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3"/>
          <a:stretch/>
        </p:blipFill>
        <p:spPr bwMode="auto">
          <a:xfrm>
            <a:off x="-2" y="5206099"/>
            <a:ext cx="4140199" cy="16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1CF3D44E-397A-1344-8A51-D04C685016DE}"/>
              </a:ext>
            </a:extLst>
          </p:cNvPr>
          <p:cNvSpPr/>
          <p:nvPr userDrawn="1"/>
        </p:nvSpPr>
        <p:spPr>
          <a:xfrm>
            <a:off x="0" y="139644"/>
            <a:ext cx="12192000" cy="6718356"/>
          </a:xfrm>
          <a:prstGeom prst="rect">
            <a:avLst/>
          </a:prstGeom>
          <a:gradFill>
            <a:gsLst>
              <a:gs pos="64000">
                <a:srgbClr val="C7E7FB">
                  <a:alpha val="74000"/>
                </a:srgbClr>
              </a:gs>
              <a:gs pos="100000">
                <a:srgbClr val="A8D9F9"/>
              </a:gs>
              <a:gs pos="47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8D35CA-F1DF-B849-85A7-D2E04ADE7A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D4872B-CA73-AB42-ABDD-BECA5302447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739591"/>
            <a:ext cx="12192000" cy="2689409"/>
          </a:xfrm>
        </p:spPr>
        <p:txBody>
          <a:bodyPr anchor="b">
            <a:normAutofit/>
          </a:bodyPr>
          <a:lstStyle>
            <a:lvl1pPr algn="ctr">
              <a:defRPr sz="40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ED31CF-B7AE-D64A-823A-8787D3F62E1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242904" y="4403865"/>
            <a:ext cx="5706191" cy="987285"/>
          </a:xfrm>
        </p:spPr>
        <p:txBody>
          <a:bodyPr/>
          <a:lstStyle>
            <a:lvl1pPr marL="0" indent="0" algn="ctr">
              <a:buNone/>
              <a:defRPr sz="28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华文中宋" panose="0201060004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518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CE28-5878-4540-92E5-E5A3CFFB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4C90F-4152-294D-AEBE-46DD818F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B4EE441E-3C30-0B4E-A1E6-8D4D179E8278}"/>
              </a:ext>
            </a:extLst>
          </p:cNvPr>
          <p:cNvSpPr/>
          <p:nvPr userDrawn="1"/>
        </p:nvSpPr>
        <p:spPr>
          <a:xfrm>
            <a:off x="0" y="5247"/>
            <a:ext cx="12192000" cy="37119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1000"/>
                </a:schemeClr>
              </a:gs>
              <a:gs pos="0">
                <a:srgbClr val="DBECF3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8F1ABE0-0583-7540-A7FF-4A970A98F0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8910FDBF-0F57-F74F-9E86-332C434DC740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849ACD2-31B7-5F42-B075-2E6858B5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032D8BDE-9946-6144-9409-AE8D001960BF}" type="datetimeFigureOut">
              <a:rPr lang="en-CN" smtClean="0"/>
              <a:t>2023/9/13</a:t>
            </a:fld>
            <a:endParaRPr lang="en-CN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D1286D2-D2DE-6D46-A203-167AC3F1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DF2B73-4B10-1E40-8471-D8439E1C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784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>
            <a:extLst>
              <a:ext uri="{FF2B5EF4-FFF2-40B4-BE49-F238E27FC236}">
                <a16:creationId xmlns:a16="http://schemas.microsoft.com/office/drawing/2014/main" id="{BA02DC91-FA2B-1343-9109-95CEE3ED239D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20F7B-95BE-1C47-B045-4D1BBA04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"/>
            <a:ext cx="10515600" cy="107712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0C926-866F-6346-B679-B93B86185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4825238"/>
          </a:xfrm>
        </p:spPr>
        <p:txBody>
          <a:bodyPr/>
          <a:lstStyle>
            <a:lvl1pPr marL="228600" indent="-22860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ABA83-E4B1-E443-8B3C-3D1547FD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032D8BDE-9946-6144-9409-AE8D001960BF}" type="datetimeFigureOut">
              <a:rPr lang="en-CN" smtClean="0"/>
              <a:t>2023/9/13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CDAE-18AA-8E4A-AE66-5A838387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585B-95AA-B247-A257-904D4331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9BA7F044-7F3E-D645-A959-9DF72A5846E6}"/>
              </a:ext>
            </a:extLst>
          </p:cNvPr>
          <p:cNvCxnSpPr/>
          <p:nvPr userDrawn="1"/>
        </p:nvCxnSpPr>
        <p:spPr>
          <a:xfrm>
            <a:off x="604434" y="107712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511702C7-8249-244F-BFC8-64CC202A8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01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CBA95-C968-4B4F-8456-1AFB8E7B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CFC2C-DA54-4396-A846-1816F2961B91}" type="datetime2">
              <a:rPr lang="zh-CN" altLang="en-US" smtClean="0"/>
              <a:t>2023年9月13日 Wednesday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B018E-315A-5D41-A35A-42212EEB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3E9F8-DCDC-634A-8555-0C87BF39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8D6947-FAF7-0647-A5F6-DEC41C38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773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6FB14-A1C7-AA41-9182-7011209A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2E9C-4B31-0C4A-A388-F5EE27C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26707-F07A-BC45-A74D-FDC4753FE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D8BDE-9946-6144-9409-AE8D001960BF}" type="datetimeFigureOut">
              <a:rPr lang="en-CN" smtClean="0"/>
              <a:t>2023/9/13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011C-DB2B-3346-97F7-78CD41F90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316C-D9CF-314A-8AF7-929E04939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728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0" r:id="rId3"/>
    <p:sldLayoutId id="21474836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yao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3.png"/><Relationship Id="rId2" Type="http://schemas.openxmlformats.org/officeDocument/2006/relationships/image" Target="../media/image7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7.em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3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0.emf"/><Relationship Id="rId10" Type="http://schemas.openxmlformats.org/officeDocument/2006/relationships/image" Target="../media/image14.png"/><Relationship Id="rId19" Type="http://schemas.openxmlformats.org/officeDocument/2006/relationships/image" Target="../media/image24.emf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9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emf"/><Relationship Id="rId20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6.emf"/><Relationship Id="rId10" Type="http://schemas.openxmlformats.org/officeDocument/2006/relationships/image" Target="../media/image14.png"/><Relationship Id="rId19" Type="http://schemas.openxmlformats.org/officeDocument/2006/relationships/image" Target="../media/image30.emf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35.emf"/><Relationship Id="rId3" Type="http://schemas.openxmlformats.org/officeDocument/2006/relationships/image" Target="../media/image32.emf"/><Relationship Id="rId21" Type="http://schemas.openxmlformats.org/officeDocument/2006/relationships/image" Target="../media/image38.emf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20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33.emf"/><Relationship Id="rId23" Type="http://schemas.openxmlformats.org/officeDocument/2006/relationships/image" Target="../media/image40.emf"/><Relationship Id="rId10" Type="http://schemas.openxmlformats.org/officeDocument/2006/relationships/image" Target="../media/image13.png"/><Relationship Id="rId19" Type="http://schemas.openxmlformats.org/officeDocument/2006/relationships/image" Target="../media/image36.emf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64.emf"/><Relationship Id="rId18" Type="http://schemas.openxmlformats.org/officeDocument/2006/relationships/image" Target="../media/image6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12" Type="http://schemas.openxmlformats.org/officeDocument/2006/relationships/image" Target="../media/image63.emf"/><Relationship Id="rId17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5" Type="http://schemas.openxmlformats.org/officeDocument/2006/relationships/image" Target="../media/image66.emf"/><Relationship Id="rId10" Type="http://schemas.openxmlformats.org/officeDocument/2006/relationships/image" Target="../media/image61.emf"/><Relationship Id="rId19" Type="http://schemas.openxmlformats.org/officeDocument/2006/relationships/image" Target="../media/image70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Relationship Id="rId1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8.em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27.emf"/><Relationship Id="rId7" Type="http://schemas.openxmlformats.org/officeDocument/2006/relationships/image" Target="../media/image12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8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10.emf"/><Relationship Id="rId2" Type="http://schemas.openxmlformats.org/officeDocument/2006/relationships/image" Target="../media/image7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9.em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5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8.emf"/><Relationship Id="rId7" Type="http://schemas.openxmlformats.org/officeDocument/2006/relationships/image" Target="../media/image167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9.emf"/><Relationship Id="rId4" Type="http://schemas.openxmlformats.org/officeDocument/2006/relationships/oleObject" Target="../embeddings/oleObject1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27.emf"/><Relationship Id="rId7" Type="http://schemas.openxmlformats.org/officeDocument/2006/relationships/image" Target="../media/image12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8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0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171.emf"/><Relationship Id="rId7" Type="http://schemas.openxmlformats.org/officeDocument/2006/relationships/image" Target="../media/image173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72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7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12.emf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1.em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6.emf"/><Relationship Id="rId4" Type="http://schemas.openxmlformats.org/officeDocument/2006/relationships/oleObject" Target="../embeddings/oleObject16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emf"/><Relationship Id="rId4" Type="http://schemas.openxmlformats.org/officeDocument/2006/relationships/oleObject" Target="../embeddings/oleObject18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179.emf"/><Relationship Id="rId7" Type="http://schemas.openxmlformats.org/officeDocument/2006/relationships/image" Target="../media/image181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80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8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393698"/>
            <a:ext cx="12192000" cy="2689409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zh-CN" altLang="en-US" sz="6000" dirty="0"/>
              <a:t>图神经网络</a:t>
            </a:r>
            <a:br>
              <a:rPr lang="zh-CN" altLang="en-US" sz="8000" dirty="0"/>
            </a:br>
            <a:r>
              <a:rPr lang="en-US" altLang="zh-CN" sz="4800" dirty="0"/>
              <a:t>Introduction to Graph Neural Networks</a:t>
            </a:r>
            <a:endParaRPr lang="zh-cn" altLang="en-US" sz="4800" dirty="0">
              <a:solidFill>
                <a:srgbClr val="DD462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1436E-B67D-6B42-AE5B-8D5EBFB66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2904" y="4403865"/>
            <a:ext cx="5706191" cy="1616925"/>
          </a:xfrm>
        </p:spPr>
        <p:txBody>
          <a:bodyPr/>
          <a:lstStyle/>
          <a:p>
            <a:r>
              <a:rPr lang="en-CN" dirty="0"/>
              <a:t>主讲人</a:t>
            </a:r>
            <a:r>
              <a:rPr lang="zh-CN" altLang="en-US" dirty="0"/>
              <a:t>：万瑶</a:t>
            </a:r>
            <a:endParaRPr lang="en-US" altLang="zh-CN" dirty="0"/>
          </a:p>
          <a:p>
            <a:r>
              <a:rPr lang="en-US" dirty="0">
                <a:hlinkClick r:id="rId3"/>
              </a:rPr>
              <a:t>wanyao@hust.edu.cn</a:t>
            </a:r>
            <a:endParaRPr lang="en-US" dirty="0"/>
          </a:p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D1F08-EAA2-61E4-D509-E05CDAF9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44"/>
            <a:ext cx="2206695" cy="26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DE5A14-9F04-B34D-827B-7B2F02DCBA88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5A355-C897-084B-B599-556E6BCA0B0E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EAD208-3682-AB43-AAB7-51F03F0B07D3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F00080-315C-1640-896D-4B2869828E64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E365D9-4BEE-F74C-AAD1-5BA21D0BE34D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D9A847-1174-D34C-935C-27862E004803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25938-C4DE-BD42-B7EA-E5FBB5EFECF3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F29A5D-9FA7-6743-B007-C656BD957EB2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DDF18A-178B-2847-8864-9CE525DD135B}"/>
                </a:ext>
              </a:extLst>
            </p:cNvPr>
            <p:cNvCxnSpPr>
              <a:cxnSpLocks/>
              <a:stCxn id="9" idx="1"/>
              <a:endCxn id="6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E9D0C5-AC1D-394E-A737-0D83432A8A43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DB0144-F602-614B-B9E4-DD4F329BB150}"/>
                </a:ext>
              </a:extLst>
            </p:cNvPr>
            <p:cNvCxnSpPr>
              <a:cxnSpLocks/>
              <a:stCxn id="9" idx="1"/>
              <a:endCxn id="5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BD042F-8438-E14F-B063-3DF924280B02}"/>
                </a:ext>
              </a:extLst>
            </p:cNvPr>
            <p:cNvCxnSpPr>
              <a:cxnSpLocks/>
              <a:stCxn id="7" idx="7"/>
              <a:endCxn id="8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358F80-9DAB-F445-88CC-3784645C06E9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358F80-9DAB-F445-88CC-3784645C0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18971F-327A-9748-8942-600AA0E0473F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18971F-327A-9748-8942-600AA0E04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A94187-BEE0-214C-A6E9-8F92447C4E3D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A94187-BEE0-214C-A6E9-8F92447C4E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C2EFB8-BBE6-AB4C-8841-143627F2EB25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C2EFB8-BBE6-AB4C-8841-143627F2E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89C9E9F-D859-3D46-A93B-83EEFE1956F6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89C9E9F-D859-3D46-A93B-83EEFE1956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0D5E97-DED5-214F-81D2-C249CBE228A5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0D5E97-DED5-214F-81D2-C249CBE2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6F88FDB-B26E-B345-9D63-1AD6D88EFCB8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6F88FDB-B26E-B345-9D63-1AD6D88EF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B6A3A74-BB11-5741-A128-8966547B1363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B6A3A74-BB11-5741-A128-8966547B1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A6EDAF-7789-7C4C-B572-CDA2B43C6935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A6EDAF-7789-7C4C-B572-CDA2B43C6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325651-E261-EA4E-AE87-9E253F74770E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325651-E261-EA4E-AE87-9E253F747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612188-8EC5-9E4A-A9AD-6159F155BCD2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612188-8EC5-9E4A-A9AD-6159F155B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6891DED-3342-D44E-BF56-A0C9CA5F274C}"/>
              </a:ext>
            </a:extLst>
          </p:cNvPr>
          <p:cNvSpPr/>
          <p:nvPr/>
        </p:nvSpPr>
        <p:spPr>
          <a:xfrm>
            <a:off x="3337177" y="1376856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132146-1E2E-1347-B72A-8DB96332A594}"/>
              </a:ext>
            </a:extLst>
          </p:cNvPr>
          <p:cNvSpPr/>
          <p:nvPr/>
        </p:nvSpPr>
        <p:spPr>
          <a:xfrm>
            <a:off x="2422676" y="2439693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E47337B-48DB-1B4D-99E6-EB198ECB6EDA}"/>
              </a:ext>
            </a:extLst>
          </p:cNvPr>
          <p:cNvSpPr/>
          <p:nvPr/>
        </p:nvSpPr>
        <p:spPr>
          <a:xfrm rot="13794521">
            <a:off x="2722126" y="3140484"/>
            <a:ext cx="1185529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CEA4B-8D5F-694B-A4BE-FAE9596E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迹</a:t>
            </a:r>
            <a:r>
              <a: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(</a:t>
            </a:r>
            <a:r>
              <a:rPr lang="en-US" altLang="zh-CN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trail)</a:t>
            </a: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和路</a:t>
            </a:r>
            <a:r>
              <a:rPr lang="en-US" altLang="zh-CN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(path)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5F85C45-0E8B-FD48-A9A6-86BA71AA2E43}"/>
              </a:ext>
            </a:extLst>
          </p:cNvPr>
          <p:cNvSpPr/>
          <p:nvPr/>
        </p:nvSpPr>
        <p:spPr>
          <a:xfrm rot="5239013">
            <a:off x="2951680" y="2700372"/>
            <a:ext cx="1660444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2BF70A-C968-2C40-9EF9-0E52248F8B0D}"/>
              </a:ext>
            </a:extLst>
          </p:cNvPr>
          <p:cNvSpPr/>
          <p:nvPr/>
        </p:nvSpPr>
        <p:spPr>
          <a:xfrm>
            <a:off x="3659302" y="3748056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E92B0F-8F65-4546-BCAE-2D1137F1D062}"/>
              </a:ext>
            </a:extLst>
          </p:cNvPr>
          <p:cNvSpPr txBox="1"/>
          <p:nvPr/>
        </p:nvSpPr>
        <p:spPr>
          <a:xfrm>
            <a:off x="6628657" y="1841074"/>
            <a:ext cx="3908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迹是边各不相同的途径</a:t>
            </a:r>
            <a:endParaRPr lang="en-US" altLang="zh-CN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altLang="zh-CN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路是节点各不相同的途径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633F7CFC-89D5-FB48-B253-950AF74A5ACD}"/>
              </a:ext>
            </a:extLst>
          </p:cNvPr>
          <p:cNvSpPr/>
          <p:nvPr/>
        </p:nvSpPr>
        <p:spPr>
          <a:xfrm rot="547272">
            <a:off x="3208684" y="2767591"/>
            <a:ext cx="1378503" cy="331304"/>
          </a:xfrm>
          <a:prstGeom prst="rightArrow">
            <a:avLst>
              <a:gd name="adj1" fmla="val 50000"/>
              <a:gd name="adj2" fmla="val 77438"/>
            </a:avLst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91A2689-3FFA-9649-B57F-845927CEF6CB}"/>
              </a:ext>
            </a:extLst>
          </p:cNvPr>
          <p:cNvSpPr/>
          <p:nvPr/>
        </p:nvSpPr>
        <p:spPr>
          <a:xfrm>
            <a:off x="4571441" y="2780588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CB73F43-AA2C-234F-AF3E-4594F21215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7725" y="5107586"/>
            <a:ext cx="4445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3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30" grpId="0" animBg="1"/>
      <p:bldP spid="28" grpId="0" animBg="1"/>
      <p:bldP spid="29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841A-439E-DC40-AF7B-51776C3D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图的连通性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B56EFD-09D1-B446-A381-3EF47C804BD1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CCCA8F-B1AD-AB4A-AC03-2E70887826C5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877833-7204-4E41-B72F-C325FF1892ED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098F9F-9602-F941-99CD-4122909A956C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69A718-64EB-7649-ADCB-8FC0A9E8F5C7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9BF15A-E4A3-AF4F-AA3B-C9A23C14257D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827390-39AD-9246-AEA9-7E4556B4E8F4}"/>
                </a:ext>
              </a:extLst>
            </p:cNvPr>
            <p:cNvCxnSpPr>
              <a:cxnSpLocks/>
              <a:stCxn id="5" idx="7"/>
              <a:endCxn id="4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FE714D-FF9E-204A-BAC9-F7BD97FB2890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CE97A3-A866-7B4C-9CA7-81A3D8C8C6B9}"/>
                </a:ext>
              </a:extLst>
            </p:cNvPr>
            <p:cNvCxnSpPr>
              <a:cxnSpLocks/>
              <a:stCxn id="8" idx="1"/>
              <a:endCxn id="5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966B0E-42C9-8B42-AF4E-51C0BB82036A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8AA196-DA21-3C47-845D-91B39946B74B}"/>
                </a:ext>
              </a:extLst>
            </p:cNvPr>
            <p:cNvCxnSpPr>
              <a:cxnSpLocks/>
              <a:stCxn id="8" idx="1"/>
              <a:endCxn id="4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992E8-61C0-744D-8D97-597CBE80DEE1}"/>
                </a:ext>
              </a:extLst>
            </p:cNvPr>
            <p:cNvCxnSpPr>
              <a:cxnSpLocks/>
              <a:stCxn id="6" idx="7"/>
              <a:endCxn id="7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6791A1-8B82-7446-8B20-4EA9F729F2FD}"/>
              </a:ext>
            </a:extLst>
          </p:cNvPr>
          <p:cNvSpPr txBox="1"/>
          <p:nvPr/>
        </p:nvSpPr>
        <p:spPr>
          <a:xfrm>
            <a:off x="2832915" y="4988255"/>
            <a:ext cx="6884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给定一个图</a:t>
            </a: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，如果图中的</a:t>
            </a:r>
            <a:r>
              <a:rPr lang="zh-CN" altLang="en-US" sz="2400" dirty="0">
                <a:solidFill>
                  <a:srgbClr val="0C533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任意两个节点之间都至少存在一条路</a:t>
            </a: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，则这个图是一个连通图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39DA69-C8D6-214E-987C-AC8E8D79C8B8}"/>
                  </a:ext>
                </a:extLst>
              </p:cNvPr>
              <p:cNvSpPr txBox="1"/>
              <p:nvPr/>
            </p:nvSpPr>
            <p:spPr>
              <a:xfrm>
                <a:off x="6263542" y="1986559"/>
                <a:ext cx="4837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39DA69-C8D6-214E-987C-AC8E8D79C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42" y="1986559"/>
                <a:ext cx="48372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3D7B903-94CE-1C41-A390-8A53AEA12184}"/>
              </a:ext>
            </a:extLst>
          </p:cNvPr>
          <p:cNvGrpSpPr/>
          <p:nvPr/>
        </p:nvGrpSpPr>
        <p:grpSpPr>
          <a:xfrm>
            <a:off x="5369041" y="2312418"/>
            <a:ext cx="1782013" cy="1364037"/>
            <a:chOff x="3845040" y="2312417"/>
            <a:chExt cx="1782013" cy="136403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6970A2-E491-4642-A233-22CB48629BC6}"/>
                </a:ext>
              </a:extLst>
            </p:cNvPr>
            <p:cNvSpPr/>
            <p:nvPr/>
          </p:nvSpPr>
          <p:spPr>
            <a:xfrm>
              <a:off x="4501878" y="231241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BAB41A6-C130-AA45-BFBC-D5A61A3548EE}"/>
                </a:ext>
              </a:extLst>
            </p:cNvPr>
            <p:cNvSpPr/>
            <p:nvPr/>
          </p:nvSpPr>
          <p:spPr>
            <a:xfrm>
              <a:off x="3845040" y="3345150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61CDA9-3E4A-8E47-AFEE-17903DDB9584}"/>
                </a:ext>
              </a:extLst>
            </p:cNvPr>
            <p:cNvSpPr/>
            <p:nvPr/>
          </p:nvSpPr>
          <p:spPr>
            <a:xfrm>
              <a:off x="5295749" y="2983083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4CB5C6-9A02-2F47-832C-74999967BE66}"/>
                </a:ext>
              </a:extLst>
            </p:cNvPr>
            <p:cNvCxnSpPr>
              <a:cxnSpLocks/>
              <a:stCxn id="32" idx="7"/>
              <a:endCxn id="31" idx="4"/>
            </p:cNvCxnSpPr>
            <p:nvPr/>
          </p:nvCxnSpPr>
          <p:spPr>
            <a:xfrm flipV="1">
              <a:off x="4127826" y="2643721"/>
              <a:ext cx="539704" cy="7499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EAB0CA-6743-F64E-8A59-C0C5B9306F96}"/>
                </a:ext>
              </a:extLst>
            </p:cNvPr>
            <p:cNvCxnSpPr>
              <a:cxnSpLocks/>
              <a:stCxn id="33" idx="1"/>
              <a:endCxn id="31" idx="4"/>
            </p:cNvCxnSpPr>
            <p:nvPr/>
          </p:nvCxnSpPr>
          <p:spPr>
            <a:xfrm flipH="1" flipV="1">
              <a:off x="4667530" y="2643721"/>
              <a:ext cx="676737" cy="3878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3FB501-D2FA-204D-B2AF-CC8D0059AEB5}"/>
                    </a:ext>
                  </a:extLst>
                </p:cNvPr>
                <p:cNvSpPr txBox="1"/>
                <p:nvPr/>
              </p:nvSpPr>
              <p:spPr>
                <a:xfrm>
                  <a:off x="4127826" y="3252841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3FB501-D2FA-204D-B2AF-CC8D0059A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826" y="3252841"/>
                  <a:ext cx="48372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9C432C3-A70C-1848-B90E-57E66EC200DF}"/>
                    </a:ext>
                  </a:extLst>
                </p:cNvPr>
                <p:cNvSpPr txBox="1"/>
                <p:nvPr/>
              </p:nvSpPr>
              <p:spPr>
                <a:xfrm>
                  <a:off x="4862594" y="3044910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9C432C3-A70C-1848-B90E-57E66EC20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594" y="3044910"/>
                  <a:ext cx="48372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6990A38-93C9-9E46-BFA4-C3B301FD8F77}"/>
                    </a:ext>
                  </a:extLst>
                </p:cNvPr>
                <p:cNvSpPr txBox="1"/>
                <p:nvPr/>
              </p:nvSpPr>
              <p:spPr>
                <a:xfrm>
                  <a:off x="4049896" y="2744892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6990A38-93C9-9E46-BFA4-C3B301FD8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896" y="2744892"/>
                  <a:ext cx="4680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E8C307-17DC-3A4F-98B4-59FAC71ECEB7}"/>
                    </a:ext>
                  </a:extLst>
                </p:cNvPr>
                <p:cNvSpPr txBox="1"/>
                <p:nvPr/>
              </p:nvSpPr>
              <p:spPr>
                <a:xfrm>
                  <a:off x="4934885" y="2554281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E8C307-17DC-3A4F-98B4-59FAC71EC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85" y="2554281"/>
                  <a:ext cx="46801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06EE21C-1DAF-9545-B101-2DB02B6D1201}"/>
              </a:ext>
            </a:extLst>
          </p:cNvPr>
          <p:cNvSpPr txBox="1"/>
          <p:nvPr/>
        </p:nvSpPr>
        <p:spPr>
          <a:xfrm>
            <a:off x="8692321" y="25721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连通图</a:t>
            </a:r>
            <a:endParaRPr lang="en-US" sz="36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59E6D8-7577-474A-AB12-90D79EB67E06}"/>
              </a:ext>
            </a:extLst>
          </p:cNvPr>
          <p:cNvSpPr txBox="1"/>
          <p:nvPr/>
        </p:nvSpPr>
        <p:spPr>
          <a:xfrm>
            <a:off x="7738663" y="257258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不是</a:t>
            </a:r>
            <a:endParaRPr lang="en-US" sz="3600" dirty="0">
              <a:solidFill>
                <a:srgbClr val="FF0000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8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>
            <a:extLst>
              <a:ext uri="{FF2B5EF4-FFF2-40B4-BE49-F238E27FC236}">
                <a16:creationId xmlns:a16="http://schemas.microsoft.com/office/drawing/2014/main" id="{0239F595-B026-3044-B23F-CD4523182B90}"/>
              </a:ext>
            </a:extLst>
          </p:cNvPr>
          <p:cNvSpPr/>
          <p:nvPr/>
        </p:nvSpPr>
        <p:spPr>
          <a:xfrm>
            <a:off x="2375339" y="1345324"/>
            <a:ext cx="3287003" cy="2869324"/>
          </a:xfrm>
          <a:custGeom>
            <a:avLst/>
            <a:gdLst>
              <a:gd name="connsiteX0" fmla="*/ 52552 w 3287003"/>
              <a:gd name="connsiteY0" fmla="*/ 1450428 h 2869324"/>
              <a:gd name="connsiteX1" fmla="*/ 52552 w 3287003"/>
              <a:gd name="connsiteY1" fmla="*/ 1450428 h 2869324"/>
              <a:gd name="connsiteX2" fmla="*/ 73572 w 3287003"/>
              <a:gd name="connsiteY2" fmla="*/ 1576552 h 2869324"/>
              <a:gd name="connsiteX3" fmla="*/ 94593 w 3287003"/>
              <a:gd name="connsiteY3" fmla="*/ 1608083 h 2869324"/>
              <a:gd name="connsiteX4" fmla="*/ 126124 w 3287003"/>
              <a:gd name="connsiteY4" fmla="*/ 1702676 h 2869324"/>
              <a:gd name="connsiteX5" fmla="*/ 136634 w 3287003"/>
              <a:gd name="connsiteY5" fmla="*/ 1734207 h 2869324"/>
              <a:gd name="connsiteX6" fmla="*/ 178676 w 3287003"/>
              <a:gd name="connsiteY6" fmla="*/ 1797269 h 2869324"/>
              <a:gd name="connsiteX7" fmla="*/ 199696 w 3287003"/>
              <a:gd name="connsiteY7" fmla="*/ 1828800 h 2869324"/>
              <a:gd name="connsiteX8" fmla="*/ 231228 w 3287003"/>
              <a:gd name="connsiteY8" fmla="*/ 1849821 h 2869324"/>
              <a:gd name="connsiteX9" fmla="*/ 252248 w 3287003"/>
              <a:gd name="connsiteY9" fmla="*/ 1881352 h 2869324"/>
              <a:gd name="connsiteX10" fmla="*/ 315310 w 3287003"/>
              <a:gd name="connsiteY10" fmla="*/ 1933904 h 2869324"/>
              <a:gd name="connsiteX11" fmla="*/ 388883 w 3287003"/>
              <a:gd name="connsiteY11" fmla="*/ 2017986 h 2869324"/>
              <a:gd name="connsiteX12" fmla="*/ 441434 w 3287003"/>
              <a:gd name="connsiteY12" fmla="*/ 2060028 h 2869324"/>
              <a:gd name="connsiteX13" fmla="*/ 472965 w 3287003"/>
              <a:gd name="connsiteY13" fmla="*/ 2091559 h 2869324"/>
              <a:gd name="connsiteX14" fmla="*/ 504496 w 3287003"/>
              <a:gd name="connsiteY14" fmla="*/ 2112579 h 2869324"/>
              <a:gd name="connsiteX15" fmla="*/ 536028 w 3287003"/>
              <a:gd name="connsiteY15" fmla="*/ 2144110 h 2869324"/>
              <a:gd name="connsiteX16" fmla="*/ 567559 w 3287003"/>
              <a:gd name="connsiteY16" fmla="*/ 2165131 h 2869324"/>
              <a:gd name="connsiteX17" fmla="*/ 599090 w 3287003"/>
              <a:gd name="connsiteY17" fmla="*/ 2196662 h 2869324"/>
              <a:gd name="connsiteX18" fmla="*/ 662152 w 3287003"/>
              <a:gd name="connsiteY18" fmla="*/ 2238704 h 2869324"/>
              <a:gd name="connsiteX19" fmla="*/ 693683 w 3287003"/>
              <a:gd name="connsiteY19" fmla="*/ 2270235 h 2869324"/>
              <a:gd name="connsiteX20" fmla="*/ 756745 w 3287003"/>
              <a:gd name="connsiteY20" fmla="*/ 2312276 h 2869324"/>
              <a:gd name="connsiteX21" fmla="*/ 788276 w 3287003"/>
              <a:gd name="connsiteY21" fmla="*/ 2333297 h 2869324"/>
              <a:gd name="connsiteX22" fmla="*/ 882869 w 3287003"/>
              <a:gd name="connsiteY22" fmla="*/ 2417379 h 2869324"/>
              <a:gd name="connsiteX23" fmla="*/ 956441 w 3287003"/>
              <a:gd name="connsiteY23" fmla="*/ 2511973 h 2869324"/>
              <a:gd name="connsiteX24" fmla="*/ 1030014 w 3287003"/>
              <a:gd name="connsiteY24" fmla="*/ 2606566 h 2869324"/>
              <a:gd name="connsiteX25" fmla="*/ 1061545 w 3287003"/>
              <a:gd name="connsiteY25" fmla="*/ 2638097 h 2869324"/>
              <a:gd name="connsiteX26" fmla="*/ 1093076 w 3287003"/>
              <a:gd name="connsiteY26" fmla="*/ 2669628 h 2869324"/>
              <a:gd name="connsiteX27" fmla="*/ 1187669 w 3287003"/>
              <a:gd name="connsiteY27" fmla="*/ 2732690 h 2869324"/>
              <a:gd name="connsiteX28" fmla="*/ 1219200 w 3287003"/>
              <a:gd name="connsiteY28" fmla="*/ 2753710 h 2869324"/>
              <a:gd name="connsiteX29" fmla="*/ 1250731 w 3287003"/>
              <a:gd name="connsiteY29" fmla="*/ 2774731 h 2869324"/>
              <a:gd name="connsiteX30" fmla="*/ 1376855 w 3287003"/>
              <a:gd name="connsiteY30" fmla="*/ 2816773 h 2869324"/>
              <a:gd name="connsiteX31" fmla="*/ 1408386 w 3287003"/>
              <a:gd name="connsiteY31" fmla="*/ 2827283 h 2869324"/>
              <a:gd name="connsiteX32" fmla="*/ 1439917 w 3287003"/>
              <a:gd name="connsiteY32" fmla="*/ 2837793 h 2869324"/>
              <a:gd name="connsiteX33" fmla="*/ 1471448 w 3287003"/>
              <a:gd name="connsiteY33" fmla="*/ 2858814 h 2869324"/>
              <a:gd name="connsiteX34" fmla="*/ 1513490 w 3287003"/>
              <a:gd name="connsiteY34" fmla="*/ 2869324 h 2869324"/>
              <a:gd name="connsiteX35" fmla="*/ 1786759 w 3287003"/>
              <a:gd name="connsiteY35" fmla="*/ 2858814 h 2869324"/>
              <a:gd name="connsiteX36" fmla="*/ 1807779 w 3287003"/>
              <a:gd name="connsiteY36" fmla="*/ 2827283 h 2869324"/>
              <a:gd name="connsiteX37" fmla="*/ 1828800 w 3287003"/>
              <a:gd name="connsiteY37" fmla="*/ 2764221 h 2869324"/>
              <a:gd name="connsiteX38" fmla="*/ 1797269 w 3287003"/>
              <a:gd name="connsiteY38" fmla="*/ 2585545 h 2869324"/>
              <a:gd name="connsiteX39" fmla="*/ 1786759 w 3287003"/>
              <a:gd name="connsiteY39" fmla="*/ 2554014 h 2869324"/>
              <a:gd name="connsiteX40" fmla="*/ 1776248 w 3287003"/>
              <a:gd name="connsiteY40" fmla="*/ 2522483 h 2869324"/>
              <a:gd name="connsiteX41" fmla="*/ 1765738 w 3287003"/>
              <a:gd name="connsiteY41" fmla="*/ 2438400 h 2869324"/>
              <a:gd name="connsiteX42" fmla="*/ 1755228 w 3287003"/>
              <a:gd name="connsiteY42" fmla="*/ 2333297 h 2869324"/>
              <a:gd name="connsiteX43" fmla="*/ 1744717 w 3287003"/>
              <a:gd name="connsiteY43" fmla="*/ 2270235 h 2869324"/>
              <a:gd name="connsiteX44" fmla="*/ 1723696 w 3287003"/>
              <a:gd name="connsiteY44" fmla="*/ 2144110 h 2869324"/>
              <a:gd name="connsiteX45" fmla="*/ 1744717 w 3287003"/>
              <a:gd name="connsiteY45" fmla="*/ 1072055 h 2869324"/>
              <a:gd name="connsiteX46" fmla="*/ 1734207 w 3287003"/>
              <a:gd name="connsiteY46" fmla="*/ 956442 h 2869324"/>
              <a:gd name="connsiteX47" fmla="*/ 1702676 w 3287003"/>
              <a:gd name="connsiteY47" fmla="*/ 840828 h 2869324"/>
              <a:gd name="connsiteX48" fmla="*/ 1671145 w 3287003"/>
              <a:gd name="connsiteY48" fmla="*/ 735724 h 2869324"/>
              <a:gd name="connsiteX49" fmla="*/ 1639614 w 3287003"/>
              <a:gd name="connsiteY49" fmla="*/ 641131 h 2869324"/>
              <a:gd name="connsiteX50" fmla="*/ 1629103 w 3287003"/>
              <a:gd name="connsiteY50" fmla="*/ 609600 h 2869324"/>
              <a:gd name="connsiteX51" fmla="*/ 1618593 w 3287003"/>
              <a:gd name="connsiteY51" fmla="*/ 578069 h 2869324"/>
              <a:gd name="connsiteX52" fmla="*/ 1629103 w 3287003"/>
              <a:gd name="connsiteY52" fmla="*/ 525517 h 2869324"/>
              <a:gd name="connsiteX53" fmla="*/ 1660634 w 3287003"/>
              <a:gd name="connsiteY53" fmla="*/ 557048 h 2869324"/>
              <a:gd name="connsiteX54" fmla="*/ 1692165 w 3287003"/>
              <a:gd name="connsiteY54" fmla="*/ 567559 h 2869324"/>
              <a:gd name="connsiteX55" fmla="*/ 1723696 w 3287003"/>
              <a:gd name="connsiteY55" fmla="*/ 588579 h 2869324"/>
              <a:gd name="connsiteX56" fmla="*/ 1755228 w 3287003"/>
              <a:gd name="connsiteY56" fmla="*/ 599090 h 2869324"/>
              <a:gd name="connsiteX57" fmla="*/ 1786759 w 3287003"/>
              <a:gd name="connsiteY57" fmla="*/ 620110 h 2869324"/>
              <a:gd name="connsiteX58" fmla="*/ 1860331 w 3287003"/>
              <a:gd name="connsiteY58" fmla="*/ 641131 h 2869324"/>
              <a:gd name="connsiteX59" fmla="*/ 2028496 w 3287003"/>
              <a:gd name="connsiteY59" fmla="*/ 662152 h 2869324"/>
              <a:gd name="connsiteX60" fmla="*/ 2070538 w 3287003"/>
              <a:gd name="connsiteY60" fmla="*/ 672662 h 2869324"/>
              <a:gd name="connsiteX61" fmla="*/ 2102069 w 3287003"/>
              <a:gd name="connsiteY61" fmla="*/ 683173 h 2869324"/>
              <a:gd name="connsiteX62" fmla="*/ 2217683 w 3287003"/>
              <a:gd name="connsiteY62" fmla="*/ 704193 h 2869324"/>
              <a:gd name="connsiteX63" fmla="*/ 2312276 w 3287003"/>
              <a:gd name="connsiteY63" fmla="*/ 725214 h 2869324"/>
              <a:gd name="connsiteX64" fmla="*/ 2448910 w 3287003"/>
              <a:gd name="connsiteY64" fmla="*/ 756745 h 2869324"/>
              <a:gd name="connsiteX65" fmla="*/ 2511972 w 3287003"/>
              <a:gd name="connsiteY65" fmla="*/ 777766 h 2869324"/>
              <a:gd name="connsiteX66" fmla="*/ 2543503 w 3287003"/>
              <a:gd name="connsiteY66" fmla="*/ 788276 h 2869324"/>
              <a:gd name="connsiteX67" fmla="*/ 2585545 w 3287003"/>
              <a:gd name="connsiteY67" fmla="*/ 798786 h 2869324"/>
              <a:gd name="connsiteX68" fmla="*/ 2617076 w 3287003"/>
              <a:gd name="connsiteY68" fmla="*/ 819807 h 2869324"/>
              <a:gd name="connsiteX69" fmla="*/ 2722179 w 3287003"/>
              <a:gd name="connsiteY69" fmla="*/ 851338 h 2869324"/>
              <a:gd name="connsiteX70" fmla="*/ 2858814 w 3287003"/>
              <a:gd name="connsiteY70" fmla="*/ 861848 h 2869324"/>
              <a:gd name="connsiteX71" fmla="*/ 3142593 w 3287003"/>
              <a:gd name="connsiteY71" fmla="*/ 851338 h 2869324"/>
              <a:gd name="connsiteX72" fmla="*/ 3184634 w 3287003"/>
              <a:gd name="connsiteY72" fmla="*/ 840828 h 2869324"/>
              <a:gd name="connsiteX73" fmla="*/ 3216165 w 3287003"/>
              <a:gd name="connsiteY73" fmla="*/ 819807 h 2869324"/>
              <a:gd name="connsiteX74" fmla="*/ 3237186 w 3287003"/>
              <a:gd name="connsiteY74" fmla="*/ 788276 h 2869324"/>
              <a:gd name="connsiteX75" fmla="*/ 3258207 w 3287003"/>
              <a:gd name="connsiteY75" fmla="*/ 704193 h 2869324"/>
              <a:gd name="connsiteX76" fmla="*/ 3279228 w 3287003"/>
              <a:gd name="connsiteY76" fmla="*/ 609600 h 2869324"/>
              <a:gd name="connsiteX77" fmla="*/ 3247696 w 3287003"/>
              <a:gd name="connsiteY77" fmla="*/ 336331 h 2869324"/>
              <a:gd name="connsiteX78" fmla="*/ 3216165 w 3287003"/>
              <a:gd name="connsiteY78" fmla="*/ 315310 h 2869324"/>
              <a:gd name="connsiteX79" fmla="*/ 3184634 w 3287003"/>
              <a:gd name="connsiteY79" fmla="*/ 304800 h 2869324"/>
              <a:gd name="connsiteX80" fmla="*/ 3121572 w 3287003"/>
              <a:gd name="connsiteY80" fmla="*/ 273269 h 2869324"/>
              <a:gd name="connsiteX81" fmla="*/ 3090041 w 3287003"/>
              <a:gd name="connsiteY81" fmla="*/ 252248 h 2869324"/>
              <a:gd name="connsiteX82" fmla="*/ 3005959 w 3287003"/>
              <a:gd name="connsiteY82" fmla="*/ 231228 h 2869324"/>
              <a:gd name="connsiteX83" fmla="*/ 2942896 w 3287003"/>
              <a:gd name="connsiteY83" fmla="*/ 210207 h 2869324"/>
              <a:gd name="connsiteX84" fmla="*/ 2890345 w 3287003"/>
              <a:gd name="connsiteY84" fmla="*/ 199697 h 2869324"/>
              <a:gd name="connsiteX85" fmla="*/ 2848303 w 3287003"/>
              <a:gd name="connsiteY85" fmla="*/ 189186 h 2869324"/>
              <a:gd name="connsiteX86" fmla="*/ 2785241 w 3287003"/>
              <a:gd name="connsiteY86" fmla="*/ 178676 h 2869324"/>
              <a:gd name="connsiteX87" fmla="*/ 2722179 w 3287003"/>
              <a:gd name="connsiteY87" fmla="*/ 157655 h 2869324"/>
              <a:gd name="connsiteX88" fmla="*/ 2617076 w 3287003"/>
              <a:gd name="connsiteY88" fmla="*/ 136635 h 2869324"/>
              <a:gd name="connsiteX89" fmla="*/ 2532993 w 3287003"/>
              <a:gd name="connsiteY89" fmla="*/ 115614 h 2869324"/>
              <a:gd name="connsiteX90" fmla="*/ 2448910 w 3287003"/>
              <a:gd name="connsiteY90" fmla="*/ 94593 h 2869324"/>
              <a:gd name="connsiteX91" fmla="*/ 2417379 w 3287003"/>
              <a:gd name="connsiteY91" fmla="*/ 84083 h 2869324"/>
              <a:gd name="connsiteX92" fmla="*/ 2270234 w 3287003"/>
              <a:gd name="connsiteY92" fmla="*/ 63062 h 2869324"/>
              <a:gd name="connsiteX93" fmla="*/ 2186152 w 3287003"/>
              <a:gd name="connsiteY93" fmla="*/ 52552 h 2869324"/>
              <a:gd name="connsiteX94" fmla="*/ 2144110 w 3287003"/>
              <a:gd name="connsiteY94" fmla="*/ 42042 h 2869324"/>
              <a:gd name="connsiteX95" fmla="*/ 1681655 w 3287003"/>
              <a:gd name="connsiteY95" fmla="*/ 31531 h 2869324"/>
              <a:gd name="connsiteX96" fmla="*/ 1545021 w 3287003"/>
              <a:gd name="connsiteY96" fmla="*/ 10510 h 2869324"/>
              <a:gd name="connsiteX97" fmla="*/ 1282262 w 3287003"/>
              <a:gd name="connsiteY97" fmla="*/ 0 h 2869324"/>
              <a:gd name="connsiteX98" fmla="*/ 1093076 w 3287003"/>
              <a:gd name="connsiteY98" fmla="*/ 10510 h 2869324"/>
              <a:gd name="connsiteX99" fmla="*/ 1051034 w 3287003"/>
              <a:gd name="connsiteY99" fmla="*/ 84083 h 2869324"/>
              <a:gd name="connsiteX100" fmla="*/ 1030014 w 3287003"/>
              <a:gd name="connsiteY100" fmla="*/ 147145 h 2869324"/>
              <a:gd name="connsiteX101" fmla="*/ 1008993 w 3287003"/>
              <a:gd name="connsiteY101" fmla="*/ 210207 h 2869324"/>
              <a:gd name="connsiteX102" fmla="*/ 998483 w 3287003"/>
              <a:gd name="connsiteY102" fmla="*/ 241738 h 2869324"/>
              <a:gd name="connsiteX103" fmla="*/ 987972 w 3287003"/>
              <a:gd name="connsiteY103" fmla="*/ 294290 h 2869324"/>
              <a:gd name="connsiteX104" fmla="*/ 977462 w 3287003"/>
              <a:gd name="connsiteY104" fmla="*/ 504497 h 2869324"/>
              <a:gd name="connsiteX105" fmla="*/ 987972 w 3287003"/>
              <a:gd name="connsiteY105" fmla="*/ 1324304 h 2869324"/>
              <a:gd name="connsiteX106" fmla="*/ 1019503 w 3287003"/>
              <a:gd name="connsiteY106" fmla="*/ 1534510 h 2869324"/>
              <a:gd name="connsiteX107" fmla="*/ 1051034 w 3287003"/>
              <a:gd name="connsiteY107" fmla="*/ 1692166 h 2869324"/>
              <a:gd name="connsiteX108" fmla="*/ 1082565 w 3287003"/>
              <a:gd name="connsiteY108" fmla="*/ 1797269 h 2869324"/>
              <a:gd name="connsiteX109" fmla="*/ 1114096 w 3287003"/>
              <a:gd name="connsiteY109" fmla="*/ 1860331 h 2869324"/>
              <a:gd name="connsiteX110" fmla="*/ 1145628 w 3287003"/>
              <a:gd name="connsiteY110" fmla="*/ 1881352 h 2869324"/>
              <a:gd name="connsiteX111" fmla="*/ 1166648 w 3287003"/>
              <a:gd name="connsiteY111" fmla="*/ 1912883 h 2869324"/>
              <a:gd name="connsiteX112" fmla="*/ 1177159 w 3287003"/>
              <a:gd name="connsiteY112" fmla="*/ 1944414 h 2869324"/>
              <a:gd name="connsiteX113" fmla="*/ 1208690 w 3287003"/>
              <a:gd name="connsiteY113" fmla="*/ 1975945 h 2869324"/>
              <a:gd name="connsiteX114" fmla="*/ 1198179 w 3287003"/>
              <a:gd name="connsiteY114" fmla="*/ 2049517 h 2869324"/>
              <a:gd name="connsiteX115" fmla="*/ 1103586 w 3287003"/>
              <a:gd name="connsiteY115" fmla="*/ 2017986 h 2869324"/>
              <a:gd name="connsiteX116" fmla="*/ 1051034 w 3287003"/>
              <a:gd name="connsiteY116" fmla="*/ 1923393 h 2869324"/>
              <a:gd name="connsiteX117" fmla="*/ 1030014 w 3287003"/>
              <a:gd name="connsiteY117" fmla="*/ 1891862 h 2869324"/>
              <a:gd name="connsiteX118" fmla="*/ 1008993 w 3287003"/>
              <a:gd name="connsiteY118" fmla="*/ 1828800 h 2869324"/>
              <a:gd name="connsiteX119" fmla="*/ 998483 w 3287003"/>
              <a:gd name="connsiteY119" fmla="*/ 1797269 h 2869324"/>
              <a:gd name="connsiteX120" fmla="*/ 987972 w 3287003"/>
              <a:gd name="connsiteY120" fmla="*/ 1765738 h 2869324"/>
              <a:gd name="connsiteX121" fmla="*/ 966952 w 3287003"/>
              <a:gd name="connsiteY121" fmla="*/ 1681655 h 2869324"/>
              <a:gd name="connsiteX122" fmla="*/ 893379 w 3287003"/>
              <a:gd name="connsiteY122" fmla="*/ 1587062 h 2869324"/>
              <a:gd name="connsiteX123" fmla="*/ 851338 w 3287003"/>
              <a:gd name="connsiteY123" fmla="*/ 1524000 h 2869324"/>
              <a:gd name="connsiteX124" fmla="*/ 798786 w 3287003"/>
              <a:gd name="connsiteY124" fmla="*/ 1460938 h 2869324"/>
              <a:gd name="connsiteX125" fmla="*/ 756745 w 3287003"/>
              <a:gd name="connsiteY125" fmla="*/ 1387366 h 2869324"/>
              <a:gd name="connsiteX126" fmla="*/ 746234 w 3287003"/>
              <a:gd name="connsiteY126" fmla="*/ 1355835 h 2869324"/>
              <a:gd name="connsiteX127" fmla="*/ 683172 w 3287003"/>
              <a:gd name="connsiteY127" fmla="*/ 1261242 h 2869324"/>
              <a:gd name="connsiteX128" fmla="*/ 662152 w 3287003"/>
              <a:gd name="connsiteY128" fmla="*/ 1229710 h 2869324"/>
              <a:gd name="connsiteX129" fmla="*/ 609600 w 3287003"/>
              <a:gd name="connsiteY129" fmla="*/ 1166648 h 2869324"/>
              <a:gd name="connsiteX130" fmla="*/ 546538 w 3287003"/>
              <a:gd name="connsiteY130" fmla="*/ 1145628 h 2869324"/>
              <a:gd name="connsiteX131" fmla="*/ 483476 w 3287003"/>
              <a:gd name="connsiteY131" fmla="*/ 1124607 h 2869324"/>
              <a:gd name="connsiteX132" fmla="*/ 430924 w 3287003"/>
              <a:gd name="connsiteY132" fmla="*/ 1114097 h 2869324"/>
              <a:gd name="connsiteX133" fmla="*/ 315310 w 3287003"/>
              <a:gd name="connsiteY133" fmla="*/ 1124607 h 2869324"/>
              <a:gd name="connsiteX134" fmla="*/ 210207 w 3287003"/>
              <a:gd name="connsiteY134" fmla="*/ 1166648 h 2869324"/>
              <a:gd name="connsiteX135" fmla="*/ 178676 w 3287003"/>
              <a:gd name="connsiteY135" fmla="*/ 1177159 h 2869324"/>
              <a:gd name="connsiteX136" fmla="*/ 115614 w 3287003"/>
              <a:gd name="connsiteY136" fmla="*/ 1219200 h 2869324"/>
              <a:gd name="connsiteX137" fmla="*/ 84083 w 3287003"/>
              <a:gd name="connsiteY137" fmla="*/ 1250731 h 2869324"/>
              <a:gd name="connsiteX138" fmla="*/ 52552 w 3287003"/>
              <a:gd name="connsiteY138" fmla="*/ 1271752 h 2869324"/>
              <a:gd name="connsiteX139" fmla="*/ 42041 w 3287003"/>
              <a:gd name="connsiteY139" fmla="*/ 1303283 h 2869324"/>
              <a:gd name="connsiteX140" fmla="*/ 21021 w 3287003"/>
              <a:gd name="connsiteY140" fmla="*/ 1334814 h 2869324"/>
              <a:gd name="connsiteX141" fmla="*/ 0 w 3287003"/>
              <a:gd name="connsiteY141" fmla="*/ 1429407 h 2869324"/>
              <a:gd name="connsiteX142" fmla="*/ 31531 w 3287003"/>
              <a:gd name="connsiteY142" fmla="*/ 1450428 h 2869324"/>
              <a:gd name="connsiteX143" fmla="*/ 63062 w 3287003"/>
              <a:gd name="connsiteY143" fmla="*/ 1439917 h 2869324"/>
              <a:gd name="connsiteX144" fmla="*/ 52552 w 3287003"/>
              <a:gd name="connsiteY144" fmla="*/ 1450428 h 286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87003" h="2869324">
                <a:moveTo>
                  <a:pt x="52552" y="1450428"/>
                </a:moveTo>
                <a:lnTo>
                  <a:pt x="52552" y="1450428"/>
                </a:lnTo>
                <a:cubicBezTo>
                  <a:pt x="55882" y="1480395"/>
                  <a:pt x="55965" y="1541337"/>
                  <a:pt x="73572" y="1576552"/>
                </a:cubicBezTo>
                <a:cubicBezTo>
                  <a:pt x="79221" y="1587850"/>
                  <a:pt x="87586" y="1597573"/>
                  <a:pt x="94593" y="1608083"/>
                </a:cubicBezTo>
                <a:lnTo>
                  <a:pt x="126124" y="1702676"/>
                </a:lnTo>
                <a:cubicBezTo>
                  <a:pt x="129627" y="1713186"/>
                  <a:pt x="130489" y="1724989"/>
                  <a:pt x="136634" y="1734207"/>
                </a:cubicBezTo>
                <a:lnTo>
                  <a:pt x="178676" y="1797269"/>
                </a:lnTo>
                <a:cubicBezTo>
                  <a:pt x="185683" y="1807779"/>
                  <a:pt x="189186" y="1821793"/>
                  <a:pt x="199696" y="1828800"/>
                </a:cubicBezTo>
                <a:lnTo>
                  <a:pt x="231228" y="1849821"/>
                </a:lnTo>
                <a:cubicBezTo>
                  <a:pt x="238235" y="1860331"/>
                  <a:pt x="243316" y="1872420"/>
                  <a:pt x="252248" y="1881352"/>
                </a:cubicBezTo>
                <a:cubicBezTo>
                  <a:pt x="312979" y="1942084"/>
                  <a:pt x="255041" y="1856416"/>
                  <a:pt x="315310" y="1933904"/>
                </a:cubicBezTo>
                <a:cubicBezTo>
                  <a:pt x="381336" y="2018794"/>
                  <a:pt x="327843" y="1977294"/>
                  <a:pt x="388883" y="2017986"/>
                </a:cubicBezTo>
                <a:cubicBezTo>
                  <a:pt x="435892" y="2088502"/>
                  <a:pt x="380515" y="2019415"/>
                  <a:pt x="441434" y="2060028"/>
                </a:cubicBezTo>
                <a:cubicBezTo>
                  <a:pt x="453801" y="2068273"/>
                  <a:pt x="461546" y="2082043"/>
                  <a:pt x="472965" y="2091559"/>
                </a:cubicBezTo>
                <a:cubicBezTo>
                  <a:pt x="482669" y="2099646"/>
                  <a:pt x="494792" y="2104493"/>
                  <a:pt x="504496" y="2112579"/>
                </a:cubicBezTo>
                <a:cubicBezTo>
                  <a:pt x="515915" y="2122095"/>
                  <a:pt x="524609" y="2134594"/>
                  <a:pt x="536028" y="2144110"/>
                </a:cubicBezTo>
                <a:cubicBezTo>
                  <a:pt x="545732" y="2152197"/>
                  <a:pt x="557855" y="2157044"/>
                  <a:pt x="567559" y="2165131"/>
                </a:cubicBezTo>
                <a:cubicBezTo>
                  <a:pt x="578978" y="2174647"/>
                  <a:pt x="587357" y="2187536"/>
                  <a:pt x="599090" y="2196662"/>
                </a:cubicBezTo>
                <a:cubicBezTo>
                  <a:pt x="619032" y="2212173"/>
                  <a:pt x="644288" y="2220840"/>
                  <a:pt x="662152" y="2238704"/>
                </a:cubicBezTo>
                <a:cubicBezTo>
                  <a:pt x="672662" y="2249214"/>
                  <a:pt x="681950" y="2261110"/>
                  <a:pt x="693683" y="2270235"/>
                </a:cubicBezTo>
                <a:cubicBezTo>
                  <a:pt x="713625" y="2285745"/>
                  <a:pt x="735724" y="2298262"/>
                  <a:pt x="756745" y="2312276"/>
                </a:cubicBezTo>
                <a:cubicBezTo>
                  <a:pt x="767255" y="2319283"/>
                  <a:pt x="779344" y="2324365"/>
                  <a:pt x="788276" y="2333297"/>
                </a:cubicBezTo>
                <a:cubicBezTo>
                  <a:pt x="860270" y="2405291"/>
                  <a:pt x="826603" y="2379869"/>
                  <a:pt x="882869" y="2417379"/>
                </a:cubicBezTo>
                <a:cubicBezTo>
                  <a:pt x="933155" y="2492810"/>
                  <a:pt x="907046" y="2462578"/>
                  <a:pt x="956441" y="2511973"/>
                </a:cubicBezTo>
                <a:cubicBezTo>
                  <a:pt x="976353" y="2571706"/>
                  <a:pt x="959118" y="2535670"/>
                  <a:pt x="1030014" y="2606566"/>
                </a:cubicBezTo>
                <a:lnTo>
                  <a:pt x="1061545" y="2638097"/>
                </a:lnTo>
                <a:cubicBezTo>
                  <a:pt x="1072055" y="2648607"/>
                  <a:pt x="1080708" y="2661383"/>
                  <a:pt x="1093076" y="2669628"/>
                </a:cubicBezTo>
                <a:lnTo>
                  <a:pt x="1187669" y="2732690"/>
                </a:lnTo>
                <a:lnTo>
                  <a:pt x="1219200" y="2753710"/>
                </a:lnTo>
                <a:cubicBezTo>
                  <a:pt x="1229710" y="2760717"/>
                  <a:pt x="1238747" y="2770736"/>
                  <a:pt x="1250731" y="2774731"/>
                </a:cubicBezTo>
                <a:lnTo>
                  <a:pt x="1376855" y="2816773"/>
                </a:lnTo>
                <a:lnTo>
                  <a:pt x="1408386" y="2827283"/>
                </a:lnTo>
                <a:lnTo>
                  <a:pt x="1439917" y="2837793"/>
                </a:lnTo>
                <a:cubicBezTo>
                  <a:pt x="1450427" y="2844800"/>
                  <a:pt x="1459837" y="2853838"/>
                  <a:pt x="1471448" y="2858814"/>
                </a:cubicBezTo>
                <a:cubicBezTo>
                  <a:pt x="1484725" y="2864504"/>
                  <a:pt x="1499045" y="2869324"/>
                  <a:pt x="1513490" y="2869324"/>
                </a:cubicBezTo>
                <a:cubicBezTo>
                  <a:pt x="1604647" y="2869324"/>
                  <a:pt x="1695669" y="2862317"/>
                  <a:pt x="1786759" y="2858814"/>
                </a:cubicBezTo>
                <a:cubicBezTo>
                  <a:pt x="1793766" y="2848304"/>
                  <a:pt x="1802649" y="2838826"/>
                  <a:pt x="1807779" y="2827283"/>
                </a:cubicBezTo>
                <a:cubicBezTo>
                  <a:pt x="1816778" y="2807035"/>
                  <a:pt x="1828800" y="2764221"/>
                  <a:pt x="1828800" y="2764221"/>
                </a:cubicBezTo>
                <a:cubicBezTo>
                  <a:pt x="1816284" y="2626536"/>
                  <a:pt x="1830527" y="2685320"/>
                  <a:pt x="1797269" y="2585545"/>
                </a:cubicBezTo>
                <a:lnTo>
                  <a:pt x="1786759" y="2554014"/>
                </a:lnTo>
                <a:lnTo>
                  <a:pt x="1776248" y="2522483"/>
                </a:lnTo>
                <a:cubicBezTo>
                  <a:pt x="1772745" y="2494455"/>
                  <a:pt x="1768857" y="2466473"/>
                  <a:pt x="1765738" y="2438400"/>
                </a:cubicBezTo>
                <a:cubicBezTo>
                  <a:pt x="1761850" y="2403406"/>
                  <a:pt x="1759595" y="2368234"/>
                  <a:pt x="1755228" y="2333297"/>
                </a:cubicBezTo>
                <a:cubicBezTo>
                  <a:pt x="1752585" y="2312151"/>
                  <a:pt x="1747957" y="2291298"/>
                  <a:pt x="1744717" y="2270235"/>
                </a:cubicBezTo>
                <a:cubicBezTo>
                  <a:pt x="1727333" y="2157239"/>
                  <a:pt x="1742201" y="2236630"/>
                  <a:pt x="1723696" y="2144110"/>
                </a:cubicBezTo>
                <a:cubicBezTo>
                  <a:pt x="1745780" y="1702461"/>
                  <a:pt x="1744717" y="1776761"/>
                  <a:pt x="1744717" y="1072055"/>
                </a:cubicBezTo>
                <a:cubicBezTo>
                  <a:pt x="1744717" y="1033358"/>
                  <a:pt x="1740242" y="994665"/>
                  <a:pt x="1734207" y="956442"/>
                </a:cubicBezTo>
                <a:cubicBezTo>
                  <a:pt x="1720985" y="872703"/>
                  <a:pt x="1718300" y="895513"/>
                  <a:pt x="1702676" y="840828"/>
                </a:cubicBezTo>
                <a:cubicBezTo>
                  <a:pt x="1670913" y="729659"/>
                  <a:pt x="1721087" y="885551"/>
                  <a:pt x="1671145" y="735724"/>
                </a:cubicBezTo>
                <a:lnTo>
                  <a:pt x="1639614" y="641131"/>
                </a:lnTo>
                <a:lnTo>
                  <a:pt x="1629103" y="609600"/>
                </a:lnTo>
                <a:lnTo>
                  <a:pt x="1618593" y="578069"/>
                </a:lnTo>
                <a:cubicBezTo>
                  <a:pt x="1622096" y="560552"/>
                  <a:pt x="1613125" y="533506"/>
                  <a:pt x="1629103" y="525517"/>
                </a:cubicBezTo>
                <a:cubicBezTo>
                  <a:pt x="1642398" y="518870"/>
                  <a:pt x="1648267" y="548803"/>
                  <a:pt x="1660634" y="557048"/>
                </a:cubicBezTo>
                <a:cubicBezTo>
                  <a:pt x="1669852" y="563194"/>
                  <a:pt x="1682256" y="562604"/>
                  <a:pt x="1692165" y="567559"/>
                </a:cubicBezTo>
                <a:cubicBezTo>
                  <a:pt x="1703463" y="573208"/>
                  <a:pt x="1712398" y="582930"/>
                  <a:pt x="1723696" y="588579"/>
                </a:cubicBezTo>
                <a:cubicBezTo>
                  <a:pt x="1733606" y="593534"/>
                  <a:pt x="1745318" y="594135"/>
                  <a:pt x="1755228" y="599090"/>
                </a:cubicBezTo>
                <a:cubicBezTo>
                  <a:pt x="1766526" y="604739"/>
                  <a:pt x="1775461" y="614461"/>
                  <a:pt x="1786759" y="620110"/>
                </a:cubicBezTo>
                <a:cubicBezTo>
                  <a:pt x="1800119" y="626790"/>
                  <a:pt x="1849100" y="638885"/>
                  <a:pt x="1860331" y="641131"/>
                </a:cubicBezTo>
                <a:cubicBezTo>
                  <a:pt x="1925534" y="654172"/>
                  <a:pt x="1956030" y="654906"/>
                  <a:pt x="2028496" y="662152"/>
                </a:cubicBezTo>
                <a:cubicBezTo>
                  <a:pt x="2042510" y="665655"/>
                  <a:pt x="2056649" y="668694"/>
                  <a:pt x="2070538" y="672662"/>
                </a:cubicBezTo>
                <a:cubicBezTo>
                  <a:pt x="2081191" y="675706"/>
                  <a:pt x="2091321" y="680486"/>
                  <a:pt x="2102069" y="683173"/>
                </a:cubicBezTo>
                <a:cubicBezTo>
                  <a:pt x="2131444" y="690517"/>
                  <a:pt x="2189577" y="699509"/>
                  <a:pt x="2217683" y="704193"/>
                </a:cubicBezTo>
                <a:cubicBezTo>
                  <a:pt x="2307890" y="734264"/>
                  <a:pt x="2164310" y="688222"/>
                  <a:pt x="2312276" y="725214"/>
                </a:cubicBezTo>
                <a:cubicBezTo>
                  <a:pt x="2466169" y="763687"/>
                  <a:pt x="2278127" y="732348"/>
                  <a:pt x="2448910" y="756745"/>
                </a:cubicBezTo>
                <a:lnTo>
                  <a:pt x="2511972" y="777766"/>
                </a:lnTo>
                <a:cubicBezTo>
                  <a:pt x="2522482" y="781269"/>
                  <a:pt x="2532755" y="785589"/>
                  <a:pt x="2543503" y="788276"/>
                </a:cubicBezTo>
                <a:lnTo>
                  <a:pt x="2585545" y="798786"/>
                </a:lnTo>
                <a:cubicBezTo>
                  <a:pt x="2596055" y="805793"/>
                  <a:pt x="2605533" y="814677"/>
                  <a:pt x="2617076" y="819807"/>
                </a:cubicBezTo>
                <a:cubicBezTo>
                  <a:pt x="2628271" y="824783"/>
                  <a:pt x="2701388" y="848892"/>
                  <a:pt x="2722179" y="851338"/>
                </a:cubicBezTo>
                <a:cubicBezTo>
                  <a:pt x="2767546" y="856675"/>
                  <a:pt x="2813269" y="858345"/>
                  <a:pt x="2858814" y="861848"/>
                </a:cubicBezTo>
                <a:cubicBezTo>
                  <a:pt x="2953407" y="858345"/>
                  <a:pt x="3048132" y="857432"/>
                  <a:pt x="3142593" y="851338"/>
                </a:cubicBezTo>
                <a:cubicBezTo>
                  <a:pt x="3157008" y="850408"/>
                  <a:pt x="3171357" y="846518"/>
                  <a:pt x="3184634" y="840828"/>
                </a:cubicBezTo>
                <a:cubicBezTo>
                  <a:pt x="3196245" y="835852"/>
                  <a:pt x="3205655" y="826814"/>
                  <a:pt x="3216165" y="819807"/>
                </a:cubicBezTo>
                <a:cubicBezTo>
                  <a:pt x="3223172" y="809297"/>
                  <a:pt x="3231537" y="799574"/>
                  <a:pt x="3237186" y="788276"/>
                </a:cubicBezTo>
                <a:cubicBezTo>
                  <a:pt x="3248453" y="765742"/>
                  <a:pt x="3253411" y="725774"/>
                  <a:pt x="3258207" y="704193"/>
                </a:cubicBezTo>
                <a:cubicBezTo>
                  <a:pt x="3287894" y="570605"/>
                  <a:pt x="3247526" y="768100"/>
                  <a:pt x="3279228" y="609600"/>
                </a:cubicBezTo>
                <a:cubicBezTo>
                  <a:pt x="3277711" y="574719"/>
                  <a:pt x="3311962" y="400597"/>
                  <a:pt x="3247696" y="336331"/>
                </a:cubicBezTo>
                <a:cubicBezTo>
                  <a:pt x="3238764" y="327399"/>
                  <a:pt x="3227463" y="320959"/>
                  <a:pt x="3216165" y="315310"/>
                </a:cubicBezTo>
                <a:cubicBezTo>
                  <a:pt x="3206256" y="310355"/>
                  <a:pt x="3195144" y="308303"/>
                  <a:pt x="3184634" y="304800"/>
                </a:cubicBezTo>
                <a:cubicBezTo>
                  <a:pt x="3094270" y="244556"/>
                  <a:pt x="3208601" y="316784"/>
                  <a:pt x="3121572" y="273269"/>
                </a:cubicBezTo>
                <a:cubicBezTo>
                  <a:pt x="3110274" y="267620"/>
                  <a:pt x="3101339" y="257897"/>
                  <a:pt x="3090041" y="252248"/>
                </a:cubicBezTo>
                <a:cubicBezTo>
                  <a:pt x="3064530" y="239492"/>
                  <a:pt x="3032341" y="238423"/>
                  <a:pt x="3005959" y="231228"/>
                </a:cubicBezTo>
                <a:cubicBezTo>
                  <a:pt x="2984582" y="225398"/>
                  <a:pt x="2964624" y="214552"/>
                  <a:pt x="2942896" y="210207"/>
                </a:cubicBezTo>
                <a:cubicBezTo>
                  <a:pt x="2925379" y="206704"/>
                  <a:pt x="2907783" y="203572"/>
                  <a:pt x="2890345" y="199697"/>
                </a:cubicBezTo>
                <a:cubicBezTo>
                  <a:pt x="2876244" y="196563"/>
                  <a:pt x="2862468" y="192019"/>
                  <a:pt x="2848303" y="189186"/>
                </a:cubicBezTo>
                <a:cubicBezTo>
                  <a:pt x="2827406" y="185007"/>
                  <a:pt x="2805915" y="183845"/>
                  <a:pt x="2785241" y="178676"/>
                </a:cubicBezTo>
                <a:cubicBezTo>
                  <a:pt x="2763745" y="173302"/>
                  <a:pt x="2743675" y="163029"/>
                  <a:pt x="2722179" y="157655"/>
                </a:cubicBezTo>
                <a:cubicBezTo>
                  <a:pt x="2659464" y="141977"/>
                  <a:pt x="2694386" y="149520"/>
                  <a:pt x="2617076" y="136635"/>
                </a:cubicBezTo>
                <a:cubicBezTo>
                  <a:pt x="2556799" y="116541"/>
                  <a:pt x="2615433" y="134639"/>
                  <a:pt x="2532993" y="115614"/>
                </a:cubicBezTo>
                <a:cubicBezTo>
                  <a:pt x="2504843" y="109118"/>
                  <a:pt x="2476318" y="103729"/>
                  <a:pt x="2448910" y="94593"/>
                </a:cubicBezTo>
                <a:cubicBezTo>
                  <a:pt x="2438400" y="91090"/>
                  <a:pt x="2428289" y="86008"/>
                  <a:pt x="2417379" y="84083"/>
                </a:cubicBezTo>
                <a:cubicBezTo>
                  <a:pt x="2368587" y="75473"/>
                  <a:pt x="2319398" y="69207"/>
                  <a:pt x="2270234" y="63062"/>
                </a:cubicBezTo>
                <a:cubicBezTo>
                  <a:pt x="2242207" y="59559"/>
                  <a:pt x="2214013" y="57195"/>
                  <a:pt x="2186152" y="52552"/>
                </a:cubicBezTo>
                <a:cubicBezTo>
                  <a:pt x="2171903" y="50177"/>
                  <a:pt x="2158543" y="42643"/>
                  <a:pt x="2144110" y="42042"/>
                </a:cubicBezTo>
                <a:cubicBezTo>
                  <a:pt x="1990052" y="35623"/>
                  <a:pt x="1835807" y="35035"/>
                  <a:pt x="1681655" y="31531"/>
                </a:cubicBezTo>
                <a:cubicBezTo>
                  <a:pt x="1631157" y="21432"/>
                  <a:pt x="1599790" y="13829"/>
                  <a:pt x="1545021" y="10510"/>
                </a:cubicBezTo>
                <a:cubicBezTo>
                  <a:pt x="1457525" y="5207"/>
                  <a:pt x="1369848" y="3503"/>
                  <a:pt x="1282262" y="0"/>
                </a:cubicBezTo>
                <a:cubicBezTo>
                  <a:pt x="1219200" y="3503"/>
                  <a:pt x="1155120" y="-1308"/>
                  <a:pt x="1093076" y="10510"/>
                </a:cubicBezTo>
                <a:cubicBezTo>
                  <a:pt x="1059004" y="17000"/>
                  <a:pt x="1057694" y="61884"/>
                  <a:pt x="1051034" y="84083"/>
                </a:cubicBezTo>
                <a:cubicBezTo>
                  <a:pt x="1044667" y="105306"/>
                  <a:pt x="1037021" y="126124"/>
                  <a:pt x="1030014" y="147145"/>
                </a:cubicBezTo>
                <a:lnTo>
                  <a:pt x="1008993" y="210207"/>
                </a:lnTo>
                <a:cubicBezTo>
                  <a:pt x="1005490" y="220717"/>
                  <a:pt x="1000656" y="230874"/>
                  <a:pt x="998483" y="241738"/>
                </a:cubicBezTo>
                <a:lnTo>
                  <a:pt x="987972" y="294290"/>
                </a:lnTo>
                <a:cubicBezTo>
                  <a:pt x="984469" y="364359"/>
                  <a:pt x="977462" y="434340"/>
                  <a:pt x="977462" y="504497"/>
                </a:cubicBezTo>
                <a:cubicBezTo>
                  <a:pt x="977462" y="777788"/>
                  <a:pt x="979254" y="1051152"/>
                  <a:pt x="987972" y="1324304"/>
                </a:cubicBezTo>
                <a:cubicBezTo>
                  <a:pt x="995677" y="1565719"/>
                  <a:pt x="999155" y="1422599"/>
                  <a:pt x="1019503" y="1534510"/>
                </a:cubicBezTo>
                <a:cubicBezTo>
                  <a:pt x="1048692" y="1695049"/>
                  <a:pt x="1006988" y="1515984"/>
                  <a:pt x="1051034" y="1692166"/>
                </a:cubicBezTo>
                <a:cubicBezTo>
                  <a:pt x="1066913" y="1755683"/>
                  <a:pt x="1056987" y="1720534"/>
                  <a:pt x="1082565" y="1797269"/>
                </a:cubicBezTo>
                <a:cubicBezTo>
                  <a:pt x="1091112" y="1822911"/>
                  <a:pt x="1093724" y="1839959"/>
                  <a:pt x="1114096" y="1860331"/>
                </a:cubicBezTo>
                <a:cubicBezTo>
                  <a:pt x="1123028" y="1869263"/>
                  <a:pt x="1135117" y="1874345"/>
                  <a:pt x="1145628" y="1881352"/>
                </a:cubicBezTo>
                <a:cubicBezTo>
                  <a:pt x="1152635" y="1891862"/>
                  <a:pt x="1160999" y="1901585"/>
                  <a:pt x="1166648" y="1912883"/>
                </a:cubicBezTo>
                <a:cubicBezTo>
                  <a:pt x="1171603" y="1922792"/>
                  <a:pt x="1171013" y="1935196"/>
                  <a:pt x="1177159" y="1944414"/>
                </a:cubicBezTo>
                <a:cubicBezTo>
                  <a:pt x="1185404" y="1956781"/>
                  <a:pt x="1198180" y="1965435"/>
                  <a:pt x="1208690" y="1975945"/>
                </a:cubicBezTo>
                <a:cubicBezTo>
                  <a:pt x="1233213" y="2049517"/>
                  <a:pt x="1250731" y="2032000"/>
                  <a:pt x="1198179" y="2049517"/>
                </a:cubicBezTo>
                <a:cubicBezTo>
                  <a:pt x="1163197" y="2043687"/>
                  <a:pt x="1128818" y="2046823"/>
                  <a:pt x="1103586" y="2017986"/>
                </a:cubicBezTo>
                <a:cubicBezTo>
                  <a:pt x="1026268" y="1929622"/>
                  <a:pt x="1082310" y="1985944"/>
                  <a:pt x="1051034" y="1923393"/>
                </a:cubicBezTo>
                <a:cubicBezTo>
                  <a:pt x="1045385" y="1912095"/>
                  <a:pt x="1035144" y="1903405"/>
                  <a:pt x="1030014" y="1891862"/>
                </a:cubicBezTo>
                <a:cubicBezTo>
                  <a:pt x="1021015" y="1871614"/>
                  <a:pt x="1016000" y="1849821"/>
                  <a:pt x="1008993" y="1828800"/>
                </a:cubicBezTo>
                <a:lnTo>
                  <a:pt x="998483" y="1797269"/>
                </a:lnTo>
                <a:cubicBezTo>
                  <a:pt x="994979" y="1786759"/>
                  <a:pt x="990145" y="1776602"/>
                  <a:pt x="987972" y="1765738"/>
                </a:cubicBezTo>
                <a:cubicBezTo>
                  <a:pt x="985061" y="1751180"/>
                  <a:pt x="977051" y="1699833"/>
                  <a:pt x="966952" y="1681655"/>
                </a:cubicBezTo>
                <a:cubicBezTo>
                  <a:pt x="899356" y="1559984"/>
                  <a:pt x="952958" y="1663663"/>
                  <a:pt x="893379" y="1587062"/>
                </a:cubicBezTo>
                <a:cubicBezTo>
                  <a:pt x="877869" y="1567120"/>
                  <a:pt x="869202" y="1541864"/>
                  <a:pt x="851338" y="1524000"/>
                </a:cubicBezTo>
                <a:cubicBezTo>
                  <a:pt x="810875" y="1483537"/>
                  <a:pt x="828052" y="1504836"/>
                  <a:pt x="798786" y="1460938"/>
                </a:cubicBezTo>
                <a:cubicBezTo>
                  <a:pt x="774689" y="1388646"/>
                  <a:pt x="807647" y="1476443"/>
                  <a:pt x="756745" y="1387366"/>
                </a:cubicBezTo>
                <a:cubicBezTo>
                  <a:pt x="751248" y="1377747"/>
                  <a:pt x="751614" y="1365520"/>
                  <a:pt x="746234" y="1355835"/>
                </a:cubicBezTo>
                <a:cubicBezTo>
                  <a:pt x="746224" y="1355817"/>
                  <a:pt x="693688" y="1277016"/>
                  <a:pt x="683172" y="1261242"/>
                </a:cubicBezTo>
                <a:lnTo>
                  <a:pt x="662152" y="1229710"/>
                </a:lnTo>
                <a:cubicBezTo>
                  <a:pt x="649070" y="1210086"/>
                  <a:pt x="631020" y="1178548"/>
                  <a:pt x="609600" y="1166648"/>
                </a:cubicBezTo>
                <a:cubicBezTo>
                  <a:pt x="590231" y="1155887"/>
                  <a:pt x="567559" y="1152635"/>
                  <a:pt x="546538" y="1145628"/>
                </a:cubicBezTo>
                <a:lnTo>
                  <a:pt x="483476" y="1124607"/>
                </a:lnTo>
                <a:lnTo>
                  <a:pt x="430924" y="1114097"/>
                </a:lnTo>
                <a:cubicBezTo>
                  <a:pt x="392386" y="1117600"/>
                  <a:pt x="353418" y="1117882"/>
                  <a:pt x="315310" y="1124607"/>
                </a:cubicBezTo>
                <a:cubicBezTo>
                  <a:pt x="261091" y="1134175"/>
                  <a:pt x="255304" y="1147321"/>
                  <a:pt x="210207" y="1166648"/>
                </a:cubicBezTo>
                <a:cubicBezTo>
                  <a:pt x="200024" y="1171012"/>
                  <a:pt x="189186" y="1173655"/>
                  <a:pt x="178676" y="1177159"/>
                </a:cubicBezTo>
                <a:cubicBezTo>
                  <a:pt x="78089" y="1277746"/>
                  <a:pt x="206878" y="1158358"/>
                  <a:pt x="115614" y="1219200"/>
                </a:cubicBezTo>
                <a:cubicBezTo>
                  <a:pt x="103246" y="1227445"/>
                  <a:pt x="95502" y="1241215"/>
                  <a:pt x="84083" y="1250731"/>
                </a:cubicBezTo>
                <a:cubicBezTo>
                  <a:pt x="74379" y="1258818"/>
                  <a:pt x="63062" y="1264745"/>
                  <a:pt x="52552" y="1271752"/>
                </a:cubicBezTo>
                <a:cubicBezTo>
                  <a:pt x="49048" y="1282262"/>
                  <a:pt x="46996" y="1293374"/>
                  <a:pt x="42041" y="1303283"/>
                </a:cubicBezTo>
                <a:cubicBezTo>
                  <a:pt x="36392" y="1314581"/>
                  <a:pt x="25997" y="1323204"/>
                  <a:pt x="21021" y="1334814"/>
                </a:cubicBezTo>
                <a:cubicBezTo>
                  <a:pt x="15452" y="1347808"/>
                  <a:pt x="1872" y="1420047"/>
                  <a:pt x="0" y="1429407"/>
                </a:cubicBezTo>
                <a:cubicBezTo>
                  <a:pt x="18266" y="1520741"/>
                  <a:pt x="-3132" y="1478159"/>
                  <a:pt x="31531" y="1450428"/>
                </a:cubicBezTo>
                <a:cubicBezTo>
                  <a:pt x="40182" y="1443507"/>
                  <a:pt x="52775" y="1444032"/>
                  <a:pt x="63062" y="1439917"/>
                </a:cubicBezTo>
                <a:cubicBezTo>
                  <a:pt x="70336" y="1437008"/>
                  <a:pt x="54304" y="1448676"/>
                  <a:pt x="52552" y="1450428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6B33798-F47A-504A-B22C-8271C2C106BD}"/>
              </a:ext>
            </a:extLst>
          </p:cNvPr>
          <p:cNvSpPr/>
          <p:nvPr/>
        </p:nvSpPr>
        <p:spPr>
          <a:xfrm>
            <a:off x="2332687" y="1450429"/>
            <a:ext cx="3470575" cy="1869391"/>
          </a:xfrm>
          <a:custGeom>
            <a:avLst/>
            <a:gdLst>
              <a:gd name="connsiteX0" fmla="*/ 21631 w 3470575"/>
              <a:gd name="connsiteY0" fmla="*/ 1219200 h 1869391"/>
              <a:gd name="connsiteX1" fmla="*/ 21631 w 3470575"/>
              <a:gd name="connsiteY1" fmla="*/ 1219200 h 1869391"/>
              <a:gd name="connsiteX2" fmla="*/ 53162 w 3470575"/>
              <a:gd name="connsiteY2" fmla="*/ 1313793 h 1869391"/>
              <a:gd name="connsiteX3" fmla="*/ 84693 w 3470575"/>
              <a:gd name="connsiteY3" fmla="*/ 1345324 h 1869391"/>
              <a:gd name="connsiteX4" fmla="*/ 137245 w 3470575"/>
              <a:gd name="connsiteY4" fmla="*/ 1397875 h 1869391"/>
              <a:gd name="connsiteX5" fmla="*/ 168776 w 3470575"/>
              <a:gd name="connsiteY5" fmla="*/ 1429406 h 1869391"/>
              <a:gd name="connsiteX6" fmla="*/ 231838 w 3470575"/>
              <a:gd name="connsiteY6" fmla="*/ 1471448 h 1869391"/>
              <a:gd name="connsiteX7" fmla="*/ 263369 w 3470575"/>
              <a:gd name="connsiteY7" fmla="*/ 1492469 h 1869391"/>
              <a:gd name="connsiteX8" fmla="*/ 294900 w 3470575"/>
              <a:gd name="connsiteY8" fmla="*/ 1502979 h 1869391"/>
              <a:gd name="connsiteX9" fmla="*/ 389493 w 3470575"/>
              <a:gd name="connsiteY9" fmla="*/ 1545020 h 1869391"/>
              <a:gd name="connsiteX10" fmla="*/ 421024 w 3470575"/>
              <a:gd name="connsiteY10" fmla="*/ 1555531 h 1869391"/>
              <a:gd name="connsiteX11" fmla="*/ 452555 w 3470575"/>
              <a:gd name="connsiteY11" fmla="*/ 1566041 h 1869391"/>
              <a:gd name="connsiteX12" fmla="*/ 484086 w 3470575"/>
              <a:gd name="connsiteY12" fmla="*/ 1587062 h 1869391"/>
              <a:gd name="connsiteX13" fmla="*/ 526128 w 3470575"/>
              <a:gd name="connsiteY13" fmla="*/ 1597572 h 1869391"/>
              <a:gd name="connsiteX14" fmla="*/ 557659 w 3470575"/>
              <a:gd name="connsiteY14" fmla="*/ 1608082 h 1869391"/>
              <a:gd name="connsiteX15" fmla="*/ 652252 w 3470575"/>
              <a:gd name="connsiteY15" fmla="*/ 1650124 h 1869391"/>
              <a:gd name="connsiteX16" fmla="*/ 736335 w 3470575"/>
              <a:gd name="connsiteY16" fmla="*/ 1671144 h 1869391"/>
              <a:gd name="connsiteX17" fmla="*/ 778376 w 3470575"/>
              <a:gd name="connsiteY17" fmla="*/ 1681655 h 1869391"/>
              <a:gd name="connsiteX18" fmla="*/ 1072666 w 3470575"/>
              <a:gd name="connsiteY18" fmla="*/ 1692165 h 1869391"/>
              <a:gd name="connsiteX19" fmla="*/ 1272362 w 3470575"/>
              <a:gd name="connsiteY19" fmla="*/ 1713186 h 1869391"/>
              <a:gd name="connsiteX20" fmla="*/ 1314404 w 3470575"/>
              <a:gd name="connsiteY20" fmla="*/ 1723696 h 1869391"/>
              <a:gd name="connsiteX21" fmla="*/ 1461548 w 3470575"/>
              <a:gd name="connsiteY21" fmla="*/ 1734206 h 1869391"/>
              <a:gd name="connsiteX22" fmla="*/ 1545631 w 3470575"/>
              <a:gd name="connsiteY22" fmla="*/ 1755227 h 1869391"/>
              <a:gd name="connsiteX23" fmla="*/ 1587673 w 3470575"/>
              <a:gd name="connsiteY23" fmla="*/ 1765738 h 1869391"/>
              <a:gd name="connsiteX24" fmla="*/ 1650735 w 3470575"/>
              <a:gd name="connsiteY24" fmla="*/ 1776248 h 1869391"/>
              <a:gd name="connsiteX25" fmla="*/ 1734817 w 3470575"/>
              <a:gd name="connsiteY25" fmla="*/ 1786758 h 1869391"/>
              <a:gd name="connsiteX26" fmla="*/ 1839921 w 3470575"/>
              <a:gd name="connsiteY26" fmla="*/ 1807779 h 1869391"/>
              <a:gd name="connsiteX27" fmla="*/ 2050128 w 3470575"/>
              <a:gd name="connsiteY27" fmla="*/ 1828800 h 1869391"/>
              <a:gd name="connsiteX28" fmla="*/ 2354928 w 3470575"/>
              <a:gd name="connsiteY28" fmla="*/ 1849820 h 1869391"/>
              <a:gd name="connsiteX29" fmla="*/ 2722790 w 3470575"/>
              <a:gd name="connsiteY29" fmla="*/ 1849820 h 1869391"/>
              <a:gd name="connsiteX30" fmla="*/ 2785852 w 3470575"/>
              <a:gd name="connsiteY30" fmla="*/ 1828800 h 1869391"/>
              <a:gd name="connsiteX31" fmla="*/ 2817383 w 3470575"/>
              <a:gd name="connsiteY31" fmla="*/ 1807779 h 1869391"/>
              <a:gd name="connsiteX32" fmla="*/ 2911976 w 3470575"/>
              <a:gd name="connsiteY32" fmla="*/ 1776248 h 1869391"/>
              <a:gd name="connsiteX33" fmla="*/ 2943507 w 3470575"/>
              <a:gd name="connsiteY33" fmla="*/ 1765738 h 1869391"/>
              <a:gd name="connsiteX34" fmla="*/ 2985548 w 3470575"/>
              <a:gd name="connsiteY34" fmla="*/ 1744717 h 1869391"/>
              <a:gd name="connsiteX35" fmla="*/ 3080142 w 3470575"/>
              <a:gd name="connsiteY35" fmla="*/ 1692165 h 1869391"/>
              <a:gd name="connsiteX36" fmla="*/ 3132693 w 3470575"/>
              <a:gd name="connsiteY36" fmla="*/ 1629103 h 1869391"/>
              <a:gd name="connsiteX37" fmla="*/ 3164224 w 3470575"/>
              <a:gd name="connsiteY37" fmla="*/ 1597572 h 1869391"/>
              <a:gd name="connsiteX38" fmla="*/ 3185245 w 3470575"/>
              <a:gd name="connsiteY38" fmla="*/ 1566041 h 1869391"/>
              <a:gd name="connsiteX39" fmla="*/ 3216776 w 3470575"/>
              <a:gd name="connsiteY39" fmla="*/ 1524000 h 1869391"/>
              <a:gd name="connsiteX40" fmla="*/ 3258817 w 3470575"/>
              <a:gd name="connsiteY40" fmla="*/ 1450427 h 1869391"/>
              <a:gd name="connsiteX41" fmla="*/ 3290348 w 3470575"/>
              <a:gd name="connsiteY41" fmla="*/ 1345324 h 1869391"/>
              <a:gd name="connsiteX42" fmla="*/ 3311369 w 3470575"/>
              <a:gd name="connsiteY42" fmla="*/ 1303282 h 1869391"/>
              <a:gd name="connsiteX43" fmla="*/ 3332390 w 3470575"/>
              <a:gd name="connsiteY43" fmla="*/ 1240220 h 1869391"/>
              <a:gd name="connsiteX44" fmla="*/ 3342900 w 3470575"/>
              <a:gd name="connsiteY44" fmla="*/ 1208689 h 1869391"/>
              <a:gd name="connsiteX45" fmla="*/ 3363921 w 3470575"/>
              <a:gd name="connsiteY45" fmla="*/ 1177158 h 1869391"/>
              <a:gd name="connsiteX46" fmla="*/ 3405962 w 3470575"/>
              <a:gd name="connsiteY46" fmla="*/ 1072055 h 1869391"/>
              <a:gd name="connsiteX47" fmla="*/ 3426983 w 3470575"/>
              <a:gd name="connsiteY47" fmla="*/ 945931 h 1869391"/>
              <a:gd name="connsiteX48" fmla="*/ 3448004 w 3470575"/>
              <a:gd name="connsiteY48" fmla="*/ 735724 h 1869391"/>
              <a:gd name="connsiteX49" fmla="*/ 3458514 w 3470575"/>
              <a:gd name="connsiteY49" fmla="*/ 672662 h 1869391"/>
              <a:gd name="connsiteX50" fmla="*/ 3458514 w 3470575"/>
              <a:gd name="connsiteY50" fmla="*/ 126124 h 1869391"/>
              <a:gd name="connsiteX51" fmla="*/ 3384942 w 3470575"/>
              <a:gd name="connsiteY51" fmla="*/ 52551 h 1869391"/>
              <a:gd name="connsiteX52" fmla="*/ 3353411 w 3470575"/>
              <a:gd name="connsiteY52" fmla="*/ 31531 h 1869391"/>
              <a:gd name="connsiteX53" fmla="*/ 3290348 w 3470575"/>
              <a:gd name="connsiteY53" fmla="*/ 10510 h 1869391"/>
              <a:gd name="connsiteX54" fmla="*/ 3258817 w 3470575"/>
              <a:gd name="connsiteY54" fmla="*/ 0 h 1869391"/>
              <a:gd name="connsiteX55" fmla="*/ 2985548 w 3470575"/>
              <a:gd name="connsiteY55" fmla="*/ 10510 h 1869391"/>
              <a:gd name="connsiteX56" fmla="*/ 2954017 w 3470575"/>
              <a:gd name="connsiteY56" fmla="*/ 31531 h 1869391"/>
              <a:gd name="connsiteX57" fmla="*/ 2922486 w 3470575"/>
              <a:gd name="connsiteY57" fmla="*/ 94593 h 1869391"/>
              <a:gd name="connsiteX58" fmla="*/ 2901466 w 3470575"/>
              <a:gd name="connsiteY58" fmla="*/ 210206 h 1869391"/>
              <a:gd name="connsiteX59" fmla="*/ 2859424 w 3470575"/>
              <a:gd name="connsiteY59" fmla="*/ 304800 h 1869391"/>
              <a:gd name="connsiteX60" fmla="*/ 2848914 w 3470575"/>
              <a:gd name="connsiteY60" fmla="*/ 336331 h 1869391"/>
              <a:gd name="connsiteX61" fmla="*/ 2806873 w 3470575"/>
              <a:gd name="connsiteY61" fmla="*/ 399393 h 1869391"/>
              <a:gd name="connsiteX62" fmla="*/ 2764831 w 3470575"/>
              <a:gd name="connsiteY62" fmla="*/ 493986 h 1869391"/>
              <a:gd name="connsiteX63" fmla="*/ 2722790 w 3470575"/>
              <a:gd name="connsiteY63" fmla="*/ 588579 h 1869391"/>
              <a:gd name="connsiteX64" fmla="*/ 2701769 w 3470575"/>
              <a:gd name="connsiteY64" fmla="*/ 651641 h 1869391"/>
              <a:gd name="connsiteX65" fmla="*/ 2691259 w 3470575"/>
              <a:gd name="connsiteY65" fmla="*/ 683172 h 1869391"/>
              <a:gd name="connsiteX66" fmla="*/ 2670238 w 3470575"/>
              <a:gd name="connsiteY66" fmla="*/ 714703 h 1869391"/>
              <a:gd name="connsiteX67" fmla="*/ 2628197 w 3470575"/>
              <a:gd name="connsiteY67" fmla="*/ 788275 h 1869391"/>
              <a:gd name="connsiteX68" fmla="*/ 2586155 w 3470575"/>
              <a:gd name="connsiteY68" fmla="*/ 851338 h 1869391"/>
              <a:gd name="connsiteX69" fmla="*/ 2533604 w 3470575"/>
              <a:gd name="connsiteY69" fmla="*/ 945931 h 1869391"/>
              <a:gd name="connsiteX70" fmla="*/ 2491562 w 3470575"/>
              <a:gd name="connsiteY70" fmla="*/ 1008993 h 1869391"/>
              <a:gd name="connsiteX71" fmla="*/ 2470542 w 3470575"/>
              <a:gd name="connsiteY71" fmla="*/ 1040524 h 1869391"/>
              <a:gd name="connsiteX72" fmla="*/ 2439011 w 3470575"/>
              <a:gd name="connsiteY72" fmla="*/ 1072055 h 1869391"/>
              <a:gd name="connsiteX73" fmla="*/ 2396969 w 3470575"/>
              <a:gd name="connsiteY73" fmla="*/ 1135117 h 1869391"/>
              <a:gd name="connsiteX74" fmla="*/ 2365438 w 3470575"/>
              <a:gd name="connsiteY74" fmla="*/ 1166648 h 1869391"/>
              <a:gd name="connsiteX75" fmla="*/ 2323397 w 3470575"/>
              <a:gd name="connsiteY75" fmla="*/ 1229710 h 1869391"/>
              <a:gd name="connsiteX76" fmla="*/ 2302376 w 3470575"/>
              <a:gd name="connsiteY76" fmla="*/ 1261241 h 1869391"/>
              <a:gd name="connsiteX77" fmla="*/ 2270845 w 3470575"/>
              <a:gd name="connsiteY77" fmla="*/ 1271751 h 1869391"/>
              <a:gd name="connsiteX78" fmla="*/ 2249824 w 3470575"/>
              <a:gd name="connsiteY78" fmla="*/ 1303282 h 1869391"/>
              <a:gd name="connsiteX79" fmla="*/ 2186762 w 3470575"/>
              <a:gd name="connsiteY79" fmla="*/ 1345324 h 1869391"/>
              <a:gd name="connsiteX80" fmla="*/ 2123700 w 3470575"/>
              <a:gd name="connsiteY80" fmla="*/ 1376855 h 1869391"/>
              <a:gd name="connsiteX81" fmla="*/ 1860942 w 3470575"/>
              <a:gd name="connsiteY81" fmla="*/ 1366344 h 1869391"/>
              <a:gd name="connsiteX82" fmla="*/ 1787369 w 3470575"/>
              <a:gd name="connsiteY82" fmla="*/ 1345324 h 1869391"/>
              <a:gd name="connsiteX83" fmla="*/ 1703286 w 3470575"/>
              <a:gd name="connsiteY83" fmla="*/ 1324303 h 1869391"/>
              <a:gd name="connsiteX84" fmla="*/ 1650735 w 3470575"/>
              <a:gd name="connsiteY84" fmla="*/ 1313793 h 1869391"/>
              <a:gd name="connsiteX85" fmla="*/ 1587673 w 3470575"/>
              <a:gd name="connsiteY85" fmla="*/ 1292772 h 1869391"/>
              <a:gd name="connsiteX86" fmla="*/ 1524611 w 3470575"/>
              <a:gd name="connsiteY86" fmla="*/ 1271751 h 1869391"/>
              <a:gd name="connsiteX87" fmla="*/ 1493080 w 3470575"/>
              <a:gd name="connsiteY87" fmla="*/ 1250731 h 1869391"/>
              <a:gd name="connsiteX88" fmla="*/ 1430017 w 3470575"/>
              <a:gd name="connsiteY88" fmla="*/ 1229710 h 1869391"/>
              <a:gd name="connsiteX89" fmla="*/ 1345935 w 3470575"/>
              <a:gd name="connsiteY89" fmla="*/ 1208689 h 1869391"/>
              <a:gd name="connsiteX90" fmla="*/ 1251342 w 3470575"/>
              <a:gd name="connsiteY90" fmla="*/ 1187669 h 1869391"/>
              <a:gd name="connsiteX91" fmla="*/ 1188280 w 3470575"/>
              <a:gd name="connsiteY91" fmla="*/ 1156138 h 1869391"/>
              <a:gd name="connsiteX92" fmla="*/ 1125217 w 3470575"/>
              <a:gd name="connsiteY92" fmla="*/ 1135117 h 1869391"/>
              <a:gd name="connsiteX93" fmla="*/ 1062155 w 3470575"/>
              <a:gd name="connsiteY93" fmla="*/ 1114096 h 1869391"/>
              <a:gd name="connsiteX94" fmla="*/ 1020114 w 3470575"/>
              <a:gd name="connsiteY94" fmla="*/ 1103586 h 1869391"/>
              <a:gd name="connsiteX95" fmla="*/ 820417 w 3470575"/>
              <a:gd name="connsiteY95" fmla="*/ 1093075 h 1869391"/>
              <a:gd name="connsiteX96" fmla="*/ 662762 w 3470575"/>
              <a:gd name="connsiteY96" fmla="*/ 1082565 h 1869391"/>
              <a:gd name="connsiteX97" fmla="*/ 620721 w 3470575"/>
              <a:gd name="connsiteY97" fmla="*/ 1072055 h 1869391"/>
              <a:gd name="connsiteX98" fmla="*/ 32142 w 3470575"/>
              <a:gd name="connsiteY98" fmla="*/ 1093075 h 1869391"/>
              <a:gd name="connsiteX99" fmla="*/ 611 w 3470575"/>
              <a:gd name="connsiteY99" fmla="*/ 1156138 h 1869391"/>
              <a:gd name="connsiteX100" fmla="*/ 32142 w 3470575"/>
              <a:gd name="connsiteY100" fmla="*/ 1177158 h 1869391"/>
              <a:gd name="connsiteX101" fmla="*/ 21631 w 3470575"/>
              <a:gd name="connsiteY101" fmla="*/ 1219200 h 1869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470575" h="1869391">
                <a:moveTo>
                  <a:pt x="21631" y="1219200"/>
                </a:moveTo>
                <a:lnTo>
                  <a:pt x="21631" y="1219200"/>
                </a:lnTo>
                <a:cubicBezTo>
                  <a:pt x="32141" y="1250731"/>
                  <a:pt x="38298" y="1284065"/>
                  <a:pt x="53162" y="1313793"/>
                </a:cubicBezTo>
                <a:cubicBezTo>
                  <a:pt x="59809" y="1327088"/>
                  <a:pt x="75177" y="1333905"/>
                  <a:pt x="84693" y="1345324"/>
                </a:cubicBezTo>
                <a:cubicBezTo>
                  <a:pt x="154762" y="1429407"/>
                  <a:pt x="53163" y="1327807"/>
                  <a:pt x="137245" y="1397875"/>
                </a:cubicBezTo>
                <a:cubicBezTo>
                  <a:pt x="148664" y="1407391"/>
                  <a:pt x="157043" y="1420280"/>
                  <a:pt x="168776" y="1429406"/>
                </a:cubicBezTo>
                <a:cubicBezTo>
                  <a:pt x="188718" y="1444917"/>
                  <a:pt x="210817" y="1457434"/>
                  <a:pt x="231838" y="1471448"/>
                </a:cubicBezTo>
                <a:cubicBezTo>
                  <a:pt x="242348" y="1478455"/>
                  <a:pt x="251385" y="1488475"/>
                  <a:pt x="263369" y="1492469"/>
                </a:cubicBezTo>
                <a:lnTo>
                  <a:pt x="294900" y="1502979"/>
                </a:lnTo>
                <a:cubicBezTo>
                  <a:pt x="344869" y="1536292"/>
                  <a:pt x="314445" y="1520004"/>
                  <a:pt x="389493" y="1545020"/>
                </a:cubicBezTo>
                <a:lnTo>
                  <a:pt x="421024" y="1555531"/>
                </a:lnTo>
                <a:lnTo>
                  <a:pt x="452555" y="1566041"/>
                </a:lnTo>
                <a:cubicBezTo>
                  <a:pt x="463065" y="1573048"/>
                  <a:pt x="472475" y="1582086"/>
                  <a:pt x="484086" y="1587062"/>
                </a:cubicBezTo>
                <a:cubicBezTo>
                  <a:pt x="497363" y="1592752"/>
                  <a:pt x="512238" y="1593604"/>
                  <a:pt x="526128" y="1597572"/>
                </a:cubicBezTo>
                <a:cubicBezTo>
                  <a:pt x="536781" y="1600615"/>
                  <a:pt x="547149" y="1604579"/>
                  <a:pt x="557659" y="1608082"/>
                </a:cubicBezTo>
                <a:cubicBezTo>
                  <a:pt x="607626" y="1641394"/>
                  <a:pt x="577208" y="1625109"/>
                  <a:pt x="652252" y="1650124"/>
                </a:cubicBezTo>
                <a:cubicBezTo>
                  <a:pt x="708596" y="1668905"/>
                  <a:pt x="660237" y="1654233"/>
                  <a:pt x="736335" y="1671144"/>
                </a:cubicBezTo>
                <a:cubicBezTo>
                  <a:pt x="750436" y="1674278"/>
                  <a:pt x="763959" y="1680754"/>
                  <a:pt x="778376" y="1681655"/>
                </a:cubicBezTo>
                <a:cubicBezTo>
                  <a:pt x="876344" y="1687778"/>
                  <a:pt x="974569" y="1688662"/>
                  <a:pt x="1072666" y="1692165"/>
                </a:cubicBezTo>
                <a:cubicBezTo>
                  <a:pt x="1139231" y="1699172"/>
                  <a:pt x="1207427" y="1696953"/>
                  <a:pt x="1272362" y="1713186"/>
                </a:cubicBezTo>
                <a:cubicBezTo>
                  <a:pt x="1286376" y="1716689"/>
                  <a:pt x="1300047" y="1722101"/>
                  <a:pt x="1314404" y="1723696"/>
                </a:cubicBezTo>
                <a:cubicBezTo>
                  <a:pt x="1363276" y="1729126"/>
                  <a:pt x="1412500" y="1730703"/>
                  <a:pt x="1461548" y="1734206"/>
                </a:cubicBezTo>
                <a:lnTo>
                  <a:pt x="1545631" y="1755227"/>
                </a:lnTo>
                <a:cubicBezTo>
                  <a:pt x="1559645" y="1758731"/>
                  <a:pt x="1573424" y="1763363"/>
                  <a:pt x="1587673" y="1765738"/>
                </a:cubicBezTo>
                <a:cubicBezTo>
                  <a:pt x="1608694" y="1769241"/>
                  <a:pt x="1629639" y="1773234"/>
                  <a:pt x="1650735" y="1776248"/>
                </a:cubicBezTo>
                <a:cubicBezTo>
                  <a:pt x="1678697" y="1780242"/>
                  <a:pt x="1706956" y="1782114"/>
                  <a:pt x="1734817" y="1786758"/>
                </a:cubicBezTo>
                <a:cubicBezTo>
                  <a:pt x="1770059" y="1792632"/>
                  <a:pt x="1804411" y="1803834"/>
                  <a:pt x="1839921" y="1807779"/>
                </a:cubicBezTo>
                <a:cubicBezTo>
                  <a:pt x="1940036" y="1818903"/>
                  <a:pt x="1943096" y="1819881"/>
                  <a:pt x="2050128" y="1828800"/>
                </a:cubicBezTo>
                <a:cubicBezTo>
                  <a:pt x="2183467" y="1839912"/>
                  <a:pt x="2214077" y="1841017"/>
                  <a:pt x="2354928" y="1849820"/>
                </a:cubicBezTo>
                <a:cubicBezTo>
                  <a:pt x="2500613" y="1878959"/>
                  <a:pt x="2448414" y="1872685"/>
                  <a:pt x="2722790" y="1849820"/>
                </a:cubicBezTo>
                <a:cubicBezTo>
                  <a:pt x="2744871" y="1847980"/>
                  <a:pt x="2785852" y="1828800"/>
                  <a:pt x="2785852" y="1828800"/>
                </a:cubicBezTo>
                <a:cubicBezTo>
                  <a:pt x="2796362" y="1821793"/>
                  <a:pt x="2805840" y="1812909"/>
                  <a:pt x="2817383" y="1807779"/>
                </a:cubicBezTo>
                <a:cubicBezTo>
                  <a:pt x="2817393" y="1807774"/>
                  <a:pt x="2896205" y="1781505"/>
                  <a:pt x="2911976" y="1776248"/>
                </a:cubicBezTo>
                <a:cubicBezTo>
                  <a:pt x="2922486" y="1772745"/>
                  <a:pt x="2933598" y="1770693"/>
                  <a:pt x="2943507" y="1765738"/>
                </a:cubicBezTo>
                <a:cubicBezTo>
                  <a:pt x="2957521" y="1758731"/>
                  <a:pt x="2971147" y="1750889"/>
                  <a:pt x="2985548" y="1744717"/>
                </a:cubicBezTo>
                <a:cubicBezTo>
                  <a:pt x="3031806" y="1724892"/>
                  <a:pt x="3028934" y="1743373"/>
                  <a:pt x="3080142" y="1692165"/>
                </a:cubicBezTo>
                <a:cubicBezTo>
                  <a:pt x="3172261" y="1600046"/>
                  <a:pt x="3059530" y="1716900"/>
                  <a:pt x="3132693" y="1629103"/>
                </a:cubicBezTo>
                <a:cubicBezTo>
                  <a:pt x="3142209" y="1617684"/>
                  <a:pt x="3154708" y="1608991"/>
                  <a:pt x="3164224" y="1597572"/>
                </a:cubicBezTo>
                <a:cubicBezTo>
                  <a:pt x="3172311" y="1587868"/>
                  <a:pt x="3177903" y="1576320"/>
                  <a:pt x="3185245" y="1566041"/>
                </a:cubicBezTo>
                <a:cubicBezTo>
                  <a:pt x="3195427" y="1551787"/>
                  <a:pt x="3206594" y="1538254"/>
                  <a:pt x="3216776" y="1524000"/>
                </a:cubicBezTo>
                <a:cubicBezTo>
                  <a:pt x="3232828" y="1501528"/>
                  <a:pt x="3249091" y="1476362"/>
                  <a:pt x="3258817" y="1450427"/>
                </a:cubicBezTo>
                <a:cubicBezTo>
                  <a:pt x="3281442" y="1390094"/>
                  <a:pt x="3254422" y="1417175"/>
                  <a:pt x="3290348" y="1345324"/>
                </a:cubicBezTo>
                <a:cubicBezTo>
                  <a:pt x="3297355" y="1331310"/>
                  <a:pt x="3305550" y="1317829"/>
                  <a:pt x="3311369" y="1303282"/>
                </a:cubicBezTo>
                <a:cubicBezTo>
                  <a:pt x="3319598" y="1282709"/>
                  <a:pt x="3325383" y="1261241"/>
                  <a:pt x="3332390" y="1240220"/>
                </a:cubicBezTo>
                <a:cubicBezTo>
                  <a:pt x="3335893" y="1229710"/>
                  <a:pt x="3336755" y="1217907"/>
                  <a:pt x="3342900" y="1208689"/>
                </a:cubicBezTo>
                <a:lnTo>
                  <a:pt x="3363921" y="1177158"/>
                </a:lnTo>
                <a:cubicBezTo>
                  <a:pt x="3389897" y="1099232"/>
                  <a:pt x="3375033" y="1133915"/>
                  <a:pt x="3405962" y="1072055"/>
                </a:cubicBezTo>
                <a:cubicBezTo>
                  <a:pt x="3412969" y="1030014"/>
                  <a:pt x="3424480" y="988479"/>
                  <a:pt x="3426983" y="945931"/>
                </a:cubicBezTo>
                <a:cubicBezTo>
                  <a:pt x="3438144" y="756195"/>
                  <a:pt x="3418625" y="823855"/>
                  <a:pt x="3448004" y="735724"/>
                </a:cubicBezTo>
                <a:cubicBezTo>
                  <a:pt x="3451507" y="714703"/>
                  <a:pt x="3456394" y="693867"/>
                  <a:pt x="3458514" y="672662"/>
                </a:cubicBezTo>
                <a:cubicBezTo>
                  <a:pt x="3478634" y="471453"/>
                  <a:pt x="3469987" y="361326"/>
                  <a:pt x="3458514" y="126124"/>
                </a:cubicBezTo>
                <a:cubicBezTo>
                  <a:pt x="3456338" y="81508"/>
                  <a:pt x="3420001" y="75923"/>
                  <a:pt x="3384942" y="52551"/>
                </a:cubicBezTo>
                <a:cubicBezTo>
                  <a:pt x="3374432" y="45544"/>
                  <a:pt x="3365395" y="35526"/>
                  <a:pt x="3353411" y="31531"/>
                </a:cubicBezTo>
                <a:lnTo>
                  <a:pt x="3290348" y="10510"/>
                </a:lnTo>
                <a:lnTo>
                  <a:pt x="3258817" y="0"/>
                </a:lnTo>
                <a:cubicBezTo>
                  <a:pt x="3167727" y="3503"/>
                  <a:pt x="3076221" y="1130"/>
                  <a:pt x="2985548" y="10510"/>
                </a:cubicBezTo>
                <a:cubicBezTo>
                  <a:pt x="2972983" y="11810"/>
                  <a:pt x="2962949" y="22599"/>
                  <a:pt x="2954017" y="31531"/>
                </a:cubicBezTo>
                <a:cubicBezTo>
                  <a:pt x="2935594" y="49954"/>
                  <a:pt x="2929324" y="70660"/>
                  <a:pt x="2922486" y="94593"/>
                </a:cubicBezTo>
                <a:cubicBezTo>
                  <a:pt x="2892460" y="199682"/>
                  <a:pt x="2937185" y="55424"/>
                  <a:pt x="2901466" y="210206"/>
                </a:cubicBezTo>
                <a:cubicBezTo>
                  <a:pt x="2888222" y="267595"/>
                  <a:pt x="2886025" y="264899"/>
                  <a:pt x="2859424" y="304800"/>
                </a:cubicBezTo>
                <a:cubicBezTo>
                  <a:pt x="2855921" y="315310"/>
                  <a:pt x="2854294" y="326646"/>
                  <a:pt x="2848914" y="336331"/>
                </a:cubicBezTo>
                <a:cubicBezTo>
                  <a:pt x="2836645" y="358415"/>
                  <a:pt x="2814862" y="375426"/>
                  <a:pt x="2806873" y="399393"/>
                </a:cubicBezTo>
                <a:cubicBezTo>
                  <a:pt x="2781857" y="474439"/>
                  <a:pt x="2798143" y="444019"/>
                  <a:pt x="2764831" y="493986"/>
                </a:cubicBezTo>
                <a:cubicBezTo>
                  <a:pt x="2739817" y="569032"/>
                  <a:pt x="2756102" y="538612"/>
                  <a:pt x="2722790" y="588579"/>
                </a:cubicBezTo>
                <a:lnTo>
                  <a:pt x="2701769" y="651641"/>
                </a:lnTo>
                <a:cubicBezTo>
                  <a:pt x="2698266" y="662151"/>
                  <a:pt x="2697404" y="673954"/>
                  <a:pt x="2691259" y="683172"/>
                </a:cubicBezTo>
                <a:lnTo>
                  <a:pt x="2670238" y="714703"/>
                </a:lnTo>
                <a:cubicBezTo>
                  <a:pt x="2652725" y="767243"/>
                  <a:pt x="2668689" y="730429"/>
                  <a:pt x="2628197" y="788275"/>
                </a:cubicBezTo>
                <a:cubicBezTo>
                  <a:pt x="2613709" y="808972"/>
                  <a:pt x="2586155" y="851338"/>
                  <a:pt x="2586155" y="851338"/>
                </a:cubicBezTo>
                <a:cubicBezTo>
                  <a:pt x="2567656" y="906836"/>
                  <a:pt x="2581790" y="873652"/>
                  <a:pt x="2533604" y="945931"/>
                </a:cubicBezTo>
                <a:lnTo>
                  <a:pt x="2491562" y="1008993"/>
                </a:lnTo>
                <a:cubicBezTo>
                  <a:pt x="2484555" y="1019503"/>
                  <a:pt x="2479474" y="1031592"/>
                  <a:pt x="2470542" y="1040524"/>
                </a:cubicBezTo>
                <a:cubicBezTo>
                  <a:pt x="2460032" y="1051034"/>
                  <a:pt x="2448137" y="1060322"/>
                  <a:pt x="2439011" y="1072055"/>
                </a:cubicBezTo>
                <a:cubicBezTo>
                  <a:pt x="2423500" y="1091997"/>
                  <a:pt x="2414833" y="1117253"/>
                  <a:pt x="2396969" y="1135117"/>
                </a:cubicBezTo>
                <a:cubicBezTo>
                  <a:pt x="2386459" y="1145627"/>
                  <a:pt x="2374563" y="1154915"/>
                  <a:pt x="2365438" y="1166648"/>
                </a:cubicBezTo>
                <a:cubicBezTo>
                  <a:pt x="2349928" y="1186590"/>
                  <a:pt x="2337411" y="1208689"/>
                  <a:pt x="2323397" y="1229710"/>
                </a:cubicBezTo>
                <a:cubicBezTo>
                  <a:pt x="2316390" y="1240220"/>
                  <a:pt x="2314360" y="1257247"/>
                  <a:pt x="2302376" y="1261241"/>
                </a:cubicBezTo>
                <a:lnTo>
                  <a:pt x="2270845" y="1271751"/>
                </a:lnTo>
                <a:cubicBezTo>
                  <a:pt x="2263838" y="1282261"/>
                  <a:pt x="2259330" y="1294964"/>
                  <a:pt x="2249824" y="1303282"/>
                </a:cubicBezTo>
                <a:cubicBezTo>
                  <a:pt x="2230811" y="1319918"/>
                  <a:pt x="2207783" y="1331310"/>
                  <a:pt x="2186762" y="1345324"/>
                </a:cubicBezTo>
                <a:cubicBezTo>
                  <a:pt x="2146015" y="1372488"/>
                  <a:pt x="2167212" y="1362350"/>
                  <a:pt x="2123700" y="1376855"/>
                </a:cubicBezTo>
                <a:cubicBezTo>
                  <a:pt x="2036114" y="1373351"/>
                  <a:pt x="1948390" y="1372375"/>
                  <a:pt x="1860942" y="1366344"/>
                </a:cubicBezTo>
                <a:cubicBezTo>
                  <a:pt x="1837511" y="1364728"/>
                  <a:pt x="1810087" y="1351520"/>
                  <a:pt x="1787369" y="1345324"/>
                </a:cubicBezTo>
                <a:cubicBezTo>
                  <a:pt x="1759497" y="1337722"/>
                  <a:pt x="1731615" y="1329969"/>
                  <a:pt x="1703286" y="1324303"/>
                </a:cubicBezTo>
                <a:cubicBezTo>
                  <a:pt x="1685769" y="1320800"/>
                  <a:pt x="1667969" y="1318493"/>
                  <a:pt x="1650735" y="1313793"/>
                </a:cubicBezTo>
                <a:cubicBezTo>
                  <a:pt x="1629358" y="1307963"/>
                  <a:pt x="1608694" y="1299779"/>
                  <a:pt x="1587673" y="1292772"/>
                </a:cubicBezTo>
                <a:cubicBezTo>
                  <a:pt x="1587668" y="1292770"/>
                  <a:pt x="1524615" y="1271754"/>
                  <a:pt x="1524611" y="1271751"/>
                </a:cubicBezTo>
                <a:cubicBezTo>
                  <a:pt x="1514101" y="1264744"/>
                  <a:pt x="1504623" y="1255861"/>
                  <a:pt x="1493080" y="1250731"/>
                </a:cubicBezTo>
                <a:cubicBezTo>
                  <a:pt x="1472832" y="1241732"/>
                  <a:pt x="1451513" y="1235084"/>
                  <a:pt x="1430017" y="1229710"/>
                </a:cubicBezTo>
                <a:cubicBezTo>
                  <a:pt x="1401990" y="1222703"/>
                  <a:pt x="1374264" y="1214355"/>
                  <a:pt x="1345935" y="1208689"/>
                </a:cubicBezTo>
                <a:cubicBezTo>
                  <a:pt x="1309818" y="1201466"/>
                  <a:pt x="1285971" y="1197563"/>
                  <a:pt x="1251342" y="1187669"/>
                </a:cubicBezTo>
                <a:cubicBezTo>
                  <a:pt x="1170850" y="1164671"/>
                  <a:pt x="1271190" y="1192986"/>
                  <a:pt x="1188280" y="1156138"/>
                </a:cubicBezTo>
                <a:cubicBezTo>
                  <a:pt x="1168032" y="1147139"/>
                  <a:pt x="1146238" y="1142124"/>
                  <a:pt x="1125217" y="1135117"/>
                </a:cubicBezTo>
                <a:lnTo>
                  <a:pt x="1062155" y="1114096"/>
                </a:lnTo>
                <a:cubicBezTo>
                  <a:pt x="1048141" y="1110593"/>
                  <a:pt x="1034505" y="1104837"/>
                  <a:pt x="1020114" y="1103586"/>
                </a:cubicBezTo>
                <a:cubicBezTo>
                  <a:pt x="953707" y="1097811"/>
                  <a:pt x="886960" y="1096989"/>
                  <a:pt x="820417" y="1093075"/>
                </a:cubicBezTo>
                <a:lnTo>
                  <a:pt x="662762" y="1082565"/>
                </a:lnTo>
                <a:cubicBezTo>
                  <a:pt x="648748" y="1079062"/>
                  <a:pt x="635166" y="1072055"/>
                  <a:pt x="620721" y="1072055"/>
                </a:cubicBezTo>
                <a:cubicBezTo>
                  <a:pt x="84754" y="1072055"/>
                  <a:pt x="237941" y="1024478"/>
                  <a:pt x="32142" y="1093075"/>
                </a:cubicBezTo>
                <a:cubicBezTo>
                  <a:pt x="27715" y="1099716"/>
                  <a:pt x="-4829" y="1142538"/>
                  <a:pt x="611" y="1156138"/>
                </a:cubicBezTo>
                <a:cubicBezTo>
                  <a:pt x="5302" y="1167866"/>
                  <a:pt x="21632" y="1170151"/>
                  <a:pt x="32142" y="1177158"/>
                </a:cubicBezTo>
                <a:cubicBezTo>
                  <a:pt x="43760" y="1212013"/>
                  <a:pt x="23383" y="1212193"/>
                  <a:pt x="21631" y="121920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649A684-1AE5-784C-B70B-877247064079}"/>
              </a:ext>
            </a:extLst>
          </p:cNvPr>
          <p:cNvSpPr/>
          <p:nvPr/>
        </p:nvSpPr>
        <p:spPr>
          <a:xfrm>
            <a:off x="2244648" y="1289238"/>
            <a:ext cx="3620124" cy="1832335"/>
          </a:xfrm>
          <a:custGeom>
            <a:avLst/>
            <a:gdLst>
              <a:gd name="connsiteX0" fmla="*/ 0 w 3478924"/>
              <a:gd name="connsiteY0" fmla="*/ 1534510 h 1755227"/>
              <a:gd name="connsiteX1" fmla="*/ 0 w 3478924"/>
              <a:gd name="connsiteY1" fmla="*/ 1534510 h 1755227"/>
              <a:gd name="connsiteX2" fmla="*/ 21021 w 3478924"/>
              <a:gd name="connsiteY2" fmla="*/ 1366345 h 1755227"/>
              <a:gd name="connsiteX3" fmla="*/ 52552 w 3478924"/>
              <a:gd name="connsiteY3" fmla="*/ 1324303 h 1755227"/>
              <a:gd name="connsiteX4" fmla="*/ 63062 w 3478924"/>
              <a:gd name="connsiteY4" fmla="*/ 1292772 h 1755227"/>
              <a:gd name="connsiteX5" fmla="*/ 105104 w 3478924"/>
              <a:gd name="connsiteY5" fmla="*/ 1229710 h 1755227"/>
              <a:gd name="connsiteX6" fmla="*/ 157655 w 3478924"/>
              <a:gd name="connsiteY6" fmla="*/ 1135117 h 1755227"/>
              <a:gd name="connsiteX7" fmla="*/ 189186 w 3478924"/>
              <a:gd name="connsiteY7" fmla="*/ 1103586 h 1755227"/>
              <a:gd name="connsiteX8" fmla="*/ 210207 w 3478924"/>
              <a:gd name="connsiteY8" fmla="*/ 1072055 h 1755227"/>
              <a:gd name="connsiteX9" fmla="*/ 241738 w 3478924"/>
              <a:gd name="connsiteY9" fmla="*/ 1040524 h 1755227"/>
              <a:gd name="connsiteX10" fmla="*/ 283780 w 3478924"/>
              <a:gd name="connsiteY10" fmla="*/ 966952 h 1755227"/>
              <a:gd name="connsiteX11" fmla="*/ 294290 w 3478924"/>
              <a:gd name="connsiteY11" fmla="*/ 935421 h 1755227"/>
              <a:gd name="connsiteX12" fmla="*/ 315311 w 3478924"/>
              <a:gd name="connsiteY12" fmla="*/ 903889 h 1755227"/>
              <a:gd name="connsiteX13" fmla="*/ 325821 w 3478924"/>
              <a:gd name="connsiteY13" fmla="*/ 872358 h 1755227"/>
              <a:gd name="connsiteX14" fmla="*/ 367862 w 3478924"/>
              <a:gd name="connsiteY14" fmla="*/ 809296 h 1755227"/>
              <a:gd name="connsiteX15" fmla="*/ 420414 w 3478924"/>
              <a:gd name="connsiteY15" fmla="*/ 714703 h 1755227"/>
              <a:gd name="connsiteX16" fmla="*/ 462455 w 3478924"/>
              <a:gd name="connsiteY16" fmla="*/ 651641 h 1755227"/>
              <a:gd name="connsiteX17" fmla="*/ 483476 w 3478924"/>
              <a:gd name="connsiteY17" fmla="*/ 620110 h 1755227"/>
              <a:gd name="connsiteX18" fmla="*/ 515007 w 3478924"/>
              <a:gd name="connsiteY18" fmla="*/ 599089 h 1755227"/>
              <a:gd name="connsiteX19" fmla="*/ 567559 w 3478924"/>
              <a:gd name="connsiteY19" fmla="*/ 536027 h 1755227"/>
              <a:gd name="connsiteX20" fmla="*/ 588580 w 3478924"/>
              <a:gd name="connsiteY20" fmla="*/ 504496 h 1755227"/>
              <a:gd name="connsiteX21" fmla="*/ 620111 w 3478924"/>
              <a:gd name="connsiteY21" fmla="*/ 483476 h 1755227"/>
              <a:gd name="connsiteX22" fmla="*/ 651642 w 3478924"/>
              <a:gd name="connsiteY22" fmla="*/ 451945 h 1755227"/>
              <a:gd name="connsiteX23" fmla="*/ 714704 w 3478924"/>
              <a:gd name="connsiteY23" fmla="*/ 420414 h 1755227"/>
              <a:gd name="connsiteX24" fmla="*/ 809297 w 3478924"/>
              <a:gd name="connsiteY24" fmla="*/ 367862 h 1755227"/>
              <a:gd name="connsiteX25" fmla="*/ 872359 w 3478924"/>
              <a:gd name="connsiteY25" fmla="*/ 325821 h 1755227"/>
              <a:gd name="connsiteX26" fmla="*/ 903890 w 3478924"/>
              <a:gd name="connsiteY26" fmla="*/ 304800 h 1755227"/>
              <a:gd name="connsiteX27" fmla="*/ 987973 w 3478924"/>
              <a:gd name="connsiteY27" fmla="*/ 262758 h 1755227"/>
              <a:gd name="connsiteX28" fmla="*/ 1051035 w 3478924"/>
              <a:gd name="connsiteY28" fmla="*/ 231227 h 1755227"/>
              <a:gd name="connsiteX29" fmla="*/ 1124607 w 3478924"/>
              <a:gd name="connsiteY29" fmla="*/ 199696 h 1755227"/>
              <a:gd name="connsiteX30" fmla="*/ 1187669 w 3478924"/>
              <a:gd name="connsiteY30" fmla="*/ 157655 h 1755227"/>
              <a:gd name="connsiteX31" fmla="*/ 1250731 w 3478924"/>
              <a:gd name="connsiteY31" fmla="*/ 115614 h 1755227"/>
              <a:gd name="connsiteX32" fmla="*/ 1313793 w 3478924"/>
              <a:gd name="connsiteY32" fmla="*/ 84083 h 1755227"/>
              <a:gd name="connsiteX33" fmla="*/ 1345324 w 3478924"/>
              <a:gd name="connsiteY33" fmla="*/ 73572 h 1755227"/>
              <a:gd name="connsiteX34" fmla="*/ 1376855 w 3478924"/>
              <a:gd name="connsiteY34" fmla="*/ 52552 h 1755227"/>
              <a:gd name="connsiteX35" fmla="*/ 1439918 w 3478924"/>
              <a:gd name="connsiteY35" fmla="*/ 31531 h 1755227"/>
              <a:gd name="connsiteX36" fmla="*/ 1471449 w 3478924"/>
              <a:gd name="connsiteY36" fmla="*/ 10510 h 1755227"/>
              <a:gd name="connsiteX37" fmla="*/ 1502980 w 3478924"/>
              <a:gd name="connsiteY37" fmla="*/ 0 h 1755227"/>
              <a:gd name="connsiteX38" fmla="*/ 1996966 w 3478924"/>
              <a:gd name="connsiteY38" fmla="*/ 10510 h 1755227"/>
              <a:gd name="connsiteX39" fmla="*/ 2154621 w 3478924"/>
              <a:gd name="connsiteY39" fmla="*/ 31531 h 1755227"/>
              <a:gd name="connsiteX40" fmla="*/ 2217683 w 3478924"/>
              <a:gd name="connsiteY40" fmla="*/ 52552 h 1755227"/>
              <a:gd name="connsiteX41" fmla="*/ 2280745 w 3478924"/>
              <a:gd name="connsiteY41" fmla="*/ 73572 h 1755227"/>
              <a:gd name="connsiteX42" fmla="*/ 2312276 w 3478924"/>
              <a:gd name="connsiteY42" fmla="*/ 84083 h 1755227"/>
              <a:gd name="connsiteX43" fmla="*/ 2406869 w 3478924"/>
              <a:gd name="connsiteY43" fmla="*/ 105103 h 1755227"/>
              <a:gd name="connsiteX44" fmla="*/ 2448911 w 3478924"/>
              <a:gd name="connsiteY44" fmla="*/ 115614 h 1755227"/>
              <a:gd name="connsiteX45" fmla="*/ 2554014 w 3478924"/>
              <a:gd name="connsiteY45" fmla="*/ 126124 h 1755227"/>
              <a:gd name="connsiteX46" fmla="*/ 2596055 w 3478924"/>
              <a:gd name="connsiteY46" fmla="*/ 136634 h 1755227"/>
              <a:gd name="connsiteX47" fmla="*/ 2743200 w 3478924"/>
              <a:gd name="connsiteY47" fmla="*/ 157655 h 1755227"/>
              <a:gd name="connsiteX48" fmla="*/ 2816773 w 3478924"/>
              <a:gd name="connsiteY48" fmla="*/ 189186 h 1755227"/>
              <a:gd name="connsiteX49" fmla="*/ 2900855 w 3478924"/>
              <a:gd name="connsiteY49" fmla="*/ 210207 h 1755227"/>
              <a:gd name="connsiteX50" fmla="*/ 3016469 w 3478924"/>
              <a:gd name="connsiteY50" fmla="*/ 252248 h 1755227"/>
              <a:gd name="connsiteX51" fmla="*/ 3058511 w 3478924"/>
              <a:gd name="connsiteY51" fmla="*/ 283779 h 1755227"/>
              <a:gd name="connsiteX52" fmla="*/ 3090042 w 3478924"/>
              <a:gd name="connsiteY52" fmla="*/ 294289 h 1755227"/>
              <a:gd name="connsiteX53" fmla="*/ 3132083 w 3478924"/>
              <a:gd name="connsiteY53" fmla="*/ 315310 h 1755227"/>
              <a:gd name="connsiteX54" fmla="*/ 3195145 w 3478924"/>
              <a:gd name="connsiteY54" fmla="*/ 357352 h 1755227"/>
              <a:gd name="connsiteX55" fmla="*/ 3226676 w 3478924"/>
              <a:gd name="connsiteY55" fmla="*/ 378372 h 1755227"/>
              <a:gd name="connsiteX56" fmla="*/ 3258207 w 3478924"/>
              <a:gd name="connsiteY56" fmla="*/ 388883 h 1755227"/>
              <a:gd name="connsiteX57" fmla="*/ 3289738 w 3478924"/>
              <a:gd name="connsiteY57" fmla="*/ 420414 h 1755227"/>
              <a:gd name="connsiteX58" fmla="*/ 3363311 w 3478924"/>
              <a:gd name="connsiteY58" fmla="*/ 472965 h 1755227"/>
              <a:gd name="connsiteX59" fmla="*/ 3384331 w 3478924"/>
              <a:gd name="connsiteY59" fmla="*/ 515007 h 1755227"/>
              <a:gd name="connsiteX60" fmla="*/ 3426373 w 3478924"/>
              <a:gd name="connsiteY60" fmla="*/ 578069 h 1755227"/>
              <a:gd name="connsiteX61" fmla="*/ 3457904 w 3478924"/>
              <a:gd name="connsiteY61" fmla="*/ 672662 h 1755227"/>
              <a:gd name="connsiteX62" fmla="*/ 3468414 w 3478924"/>
              <a:gd name="connsiteY62" fmla="*/ 704193 h 1755227"/>
              <a:gd name="connsiteX63" fmla="*/ 3478924 w 3478924"/>
              <a:gd name="connsiteY63" fmla="*/ 735724 h 1755227"/>
              <a:gd name="connsiteX64" fmla="*/ 3468414 w 3478924"/>
              <a:gd name="connsiteY64" fmla="*/ 840827 h 1755227"/>
              <a:gd name="connsiteX65" fmla="*/ 3436883 w 3478924"/>
              <a:gd name="connsiteY65" fmla="*/ 872358 h 1755227"/>
              <a:gd name="connsiteX66" fmla="*/ 3405352 w 3478924"/>
              <a:gd name="connsiteY66" fmla="*/ 893379 h 1755227"/>
              <a:gd name="connsiteX67" fmla="*/ 3331780 w 3478924"/>
              <a:gd name="connsiteY67" fmla="*/ 914400 h 1755227"/>
              <a:gd name="connsiteX68" fmla="*/ 2448911 w 3478924"/>
              <a:gd name="connsiteY68" fmla="*/ 903889 h 1755227"/>
              <a:gd name="connsiteX69" fmla="*/ 2343807 w 3478924"/>
              <a:gd name="connsiteY69" fmla="*/ 872358 h 1755227"/>
              <a:gd name="connsiteX70" fmla="*/ 2312276 w 3478924"/>
              <a:gd name="connsiteY70" fmla="*/ 861848 h 1755227"/>
              <a:gd name="connsiteX71" fmla="*/ 2280745 w 3478924"/>
              <a:gd name="connsiteY71" fmla="*/ 840827 h 1755227"/>
              <a:gd name="connsiteX72" fmla="*/ 2249214 w 3478924"/>
              <a:gd name="connsiteY72" fmla="*/ 830317 h 1755227"/>
              <a:gd name="connsiteX73" fmla="*/ 2186152 w 3478924"/>
              <a:gd name="connsiteY73" fmla="*/ 788276 h 1755227"/>
              <a:gd name="connsiteX74" fmla="*/ 2154621 w 3478924"/>
              <a:gd name="connsiteY74" fmla="*/ 756745 h 1755227"/>
              <a:gd name="connsiteX75" fmla="*/ 2123090 w 3478924"/>
              <a:gd name="connsiteY75" fmla="*/ 746234 h 1755227"/>
              <a:gd name="connsiteX76" fmla="*/ 2081049 w 3478924"/>
              <a:gd name="connsiteY76" fmla="*/ 725214 h 1755227"/>
              <a:gd name="connsiteX77" fmla="*/ 2049518 w 3478924"/>
              <a:gd name="connsiteY77" fmla="*/ 714703 h 1755227"/>
              <a:gd name="connsiteX78" fmla="*/ 2017986 w 3478924"/>
              <a:gd name="connsiteY78" fmla="*/ 693683 h 1755227"/>
              <a:gd name="connsiteX79" fmla="*/ 1986455 w 3478924"/>
              <a:gd name="connsiteY79" fmla="*/ 683172 h 1755227"/>
              <a:gd name="connsiteX80" fmla="*/ 1954924 w 3478924"/>
              <a:gd name="connsiteY80" fmla="*/ 662152 h 1755227"/>
              <a:gd name="connsiteX81" fmla="*/ 1891862 w 3478924"/>
              <a:gd name="connsiteY81" fmla="*/ 641131 h 1755227"/>
              <a:gd name="connsiteX82" fmla="*/ 1828800 w 3478924"/>
              <a:gd name="connsiteY82" fmla="*/ 620110 h 1755227"/>
              <a:gd name="connsiteX83" fmla="*/ 1797269 w 3478924"/>
              <a:gd name="connsiteY83" fmla="*/ 609600 h 1755227"/>
              <a:gd name="connsiteX84" fmla="*/ 1765738 w 3478924"/>
              <a:gd name="connsiteY84" fmla="*/ 599089 h 1755227"/>
              <a:gd name="connsiteX85" fmla="*/ 1702676 w 3478924"/>
              <a:gd name="connsiteY85" fmla="*/ 588579 h 1755227"/>
              <a:gd name="connsiteX86" fmla="*/ 1555531 w 3478924"/>
              <a:gd name="connsiteY86" fmla="*/ 567558 h 1755227"/>
              <a:gd name="connsiteX87" fmla="*/ 1355835 w 3478924"/>
              <a:gd name="connsiteY87" fmla="*/ 578069 h 1755227"/>
              <a:gd name="connsiteX88" fmla="*/ 1292773 w 3478924"/>
              <a:gd name="connsiteY88" fmla="*/ 599089 h 1755227"/>
              <a:gd name="connsiteX89" fmla="*/ 1229711 w 3478924"/>
              <a:gd name="connsiteY89" fmla="*/ 651641 h 1755227"/>
              <a:gd name="connsiteX90" fmla="*/ 1187669 w 3478924"/>
              <a:gd name="connsiteY90" fmla="*/ 714703 h 1755227"/>
              <a:gd name="connsiteX91" fmla="*/ 1166649 w 3478924"/>
              <a:gd name="connsiteY91" fmla="*/ 777765 h 1755227"/>
              <a:gd name="connsiteX92" fmla="*/ 1145628 w 3478924"/>
              <a:gd name="connsiteY92" fmla="*/ 809296 h 1755227"/>
              <a:gd name="connsiteX93" fmla="*/ 1103586 w 3478924"/>
              <a:gd name="connsiteY93" fmla="*/ 882869 h 1755227"/>
              <a:gd name="connsiteX94" fmla="*/ 1082566 w 3478924"/>
              <a:gd name="connsiteY94" fmla="*/ 945931 h 1755227"/>
              <a:gd name="connsiteX95" fmla="*/ 1040524 w 3478924"/>
              <a:gd name="connsiteY95" fmla="*/ 1008993 h 1755227"/>
              <a:gd name="connsiteX96" fmla="*/ 1019504 w 3478924"/>
              <a:gd name="connsiteY96" fmla="*/ 1040524 h 1755227"/>
              <a:gd name="connsiteX97" fmla="*/ 977462 w 3478924"/>
              <a:gd name="connsiteY97" fmla="*/ 1114096 h 1755227"/>
              <a:gd name="connsiteX98" fmla="*/ 956442 w 3478924"/>
              <a:gd name="connsiteY98" fmla="*/ 1156138 h 1755227"/>
              <a:gd name="connsiteX99" fmla="*/ 924911 w 3478924"/>
              <a:gd name="connsiteY99" fmla="*/ 1187669 h 1755227"/>
              <a:gd name="connsiteX100" fmla="*/ 882869 w 3478924"/>
              <a:gd name="connsiteY100" fmla="*/ 1250731 h 1755227"/>
              <a:gd name="connsiteX101" fmla="*/ 798786 w 3478924"/>
              <a:gd name="connsiteY101" fmla="*/ 1376855 h 1755227"/>
              <a:gd name="connsiteX102" fmla="*/ 777766 w 3478924"/>
              <a:gd name="connsiteY102" fmla="*/ 1408386 h 1755227"/>
              <a:gd name="connsiteX103" fmla="*/ 767255 w 3478924"/>
              <a:gd name="connsiteY103" fmla="*/ 1439917 h 1755227"/>
              <a:gd name="connsiteX104" fmla="*/ 725214 w 3478924"/>
              <a:gd name="connsiteY104" fmla="*/ 1502979 h 1755227"/>
              <a:gd name="connsiteX105" fmla="*/ 704193 w 3478924"/>
              <a:gd name="connsiteY105" fmla="*/ 1534510 h 1755227"/>
              <a:gd name="connsiteX106" fmla="*/ 683173 w 3478924"/>
              <a:gd name="connsiteY106" fmla="*/ 1566041 h 1755227"/>
              <a:gd name="connsiteX107" fmla="*/ 651642 w 3478924"/>
              <a:gd name="connsiteY107" fmla="*/ 1587062 h 1755227"/>
              <a:gd name="connsiteX108" fmla="*/ 630621 w 3478924"/>
              <a:gd name="connsiteY108" fmla="*/ 1618593 h 1755227"/>
              <a:gd name="connsiteX109" fmla="*/ 567559 w 3478924"/>
              <a:gd name="connsiteY109" fmla="*/ 1660634 h 1755227"/>
              <a:gd name="connsiteX110" fmla="*/ 536028 w 3478924"/>
              <a:gd name="connsiteY110" fmla="*/ 1681655 h 1755227"/>
              <a:gd name="connsiteX111" fmla="*/ 472966 w 3478924"/>
              <a:gd name="connsiteY111" fmla="*/ 1723696 h 1755227"/>
              <a:gd name="connsiteX112" fmla="*/ 409904 w 3478924"/>
              <a:gd name="connsiteY112" fmla="*/ 1744717 h 1755227"/>
              <a:gd name="connsiteX113" fmla="*/ 378373 w 3478924"/>
              <a:gd name="connsiteY113" fmla="*/ 1755227 h 1755227"/>
              <a:gd name="connsiteX114" fmla="*/ 178676 w 3478924"/>
              <a:gd name="connsiteY114" fmla="*/ 1723696 h 1755227"/>
              <a:gd name="connsiteX115" fmla="*/ 115614 w 3478924"/>
              <a:gd name="connsiteY115" fmla="*/ 1681655 h 1755227"/>
              <a:gd name="connsiteX116" fmla="*/ 84083 w 3478924"/>
              <a:gd name="connsiteY116" fmla="*/ 1618593 h 1755227"/>
              <a:gd name="connsiteX117" fmla="*/ 63062 w 3478924"/>
              <a:gd name="connsiteY117" fmla="*/ 1587062 h 1755227"/>
              <a:gd name="connsiteX118" fmla="*/ 42042 w 3478924"/>
              <a:gd name="connsiteY118" fmla="*/ 1524000 h 1755227"/>
              <a:gd name="connsiteX119" fmla="*/ 0 w 3478924"/>
              <a:gd name="connsiteY119" fmla="*/ 1481958 h 1755227"/>
              <a:gd name="connsiteX120" fmla="*/ 0 w 3478924"/>
              <a:gd name="connsiteY120" fmla="*/ 1534510 h 17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3478924" h="1755227">
                <a:moveTo>
                  <a:pt x="0" y="1534510"/>
                </a:moveTo>
                <a:lnTo>
                  <a:pt x="0" y="1534510"/>
                </a:lnTo>
                <a:cubicBezTo>
                  <a:pt x="64" y="1533873"/>
                  <a:pt x="12330" y="1388074"/>
                  <a:pt x="21021" y="1366345"/>
                </a:cubicBezTo>
                <a:cubicBezTo>
                  <a:pt x="27527" y="1350080"/>
                  <a:pt x="42042" y="1338317"/>
                  <a:pt x="52552" y="1324303"/>
                </a:cubicBezTo>
                <a:cubicBezTo>
                  <a:pt x="56055" y="1313793"/>
                  <a:pt x="57682" y="1302457"/>
                  <a:pt x="63062" y="1292772"/>
                </a:cubicBezTo>
                <a:cubicBezTo>
                  <a:pt x="75331" y="1270687"/>
                  <a:pt x="105104" y="1229710"/>
                  <a:pt x="105104" y="1229710"/>
                </a:cubicBezTo>
                <a:cubicBezTo>
                  <a:pt x="118320" y="1190060"/>
                  <a:pt x="121515" y="1171257"/>
                  <a:pt x="157655" y="1135117"/>
                </a:cubicBezTo>
                <a:cubicBezTo>
                  <a:pt x="168165" y="1124607"/>
                  <a:pt x="179670" y="1115005"/>
                  <a:pt x="189186" y="1103586"/>
                </a:cubicBezTo>
                <a:cubicBezTo>
                  <a:pt x="197273" y="1093882"/>
                  <a:pt x="202120" y="1081759"/>
                  <a:pt x="210207" y="1072055"/>
                </a:cubicBezTo>
                <a:cubicBezTo>
                  <a:pt x="219723" y="1060636"/>
                  <a:pt x="232222" y="1051943"/>
                  <a:pt x="241738" y="1040524"/>
                </a:cubicBezTo>
                <a:cubicBezTo>
                  <a:pt x="257261" y="1021897"/>
                  <a:pt x="274710" y="988116"/>
                  <a:pt x="283780" y="966952"/>
                </a:cubicBezTo>
                <a:cubicBezTo>
                  <a:pt x="288144" y="956769"/>
                  <a:pt x="289335" y="945330"/>
                  <a:pt x="294290" y="935421"/>
                </a:cubicBezTo>
                <a:cubicBezTo>
                  <a:pt x="299939" y="924122"/>
                  <a:pt x="308304" y="914400"/>
                  <a:pt x="315311" y="903889"/>
                </a:cubicBezTo>
                <a:cubicBezTo>
                  <a:pt x="318814" y="893379"/>
                  <a:pt x="320441" y="882043"/>
                  <a:pt x="325821" y="872358"/>
                </a:cubicBezTo>
                <a:cubicBezTo>
                  <a:pt x="338090" y="850274"/>
                  <a:pt x="359872" y="833263"/>
                  <a:pt x="367862" y="809296"/>
                </a:cubicBezTo>
                <a:cubicBezTo>
                  <a:pt x="386362" y="753798"/>
                  <a:pt x="372228" y="786982"/>
                  <a:pt x="420414" y="714703"/>
                </a:cubicBezTo>
                <a:lnTo>
                  <a:pt x="462455" y="651641"/>
                </a:lnTo>
                <a:cubicBezTo>
                  <a:pt x="469462" y="641131"/>
                  <a:pt x="472966" y="627117"/>
                  <a:pt x="483476" y="620110"/>
                </a:cubicBezTo>
                <a:lnTo>
                  <a:pt x="515007" y="599089"/>
                </a:lnTo>
                <a:cubicBezTo>
                  <a:pt x="567198" y="520803"/>
                  <a:pt x="500120" y="616953"/>
                  <a:pt x="567559" y="536027"/>
                </a:cubicBezTo>
                <a:cubicBezTo>
                  <a:pt x="575646" y="526323"/>
                  <a:pt x="579648" y="513428"/>
                  <a:pt x="588580" y="504496"/>
                </a:cubicBezTo>
                <a:cubicBezTo>
                  <a:pt x="597512" y="495564"/>
                  <a:pt x="610407" y="491563"/>
                  <a:pt x="620111" y="483476"/>
                </a:cubicBezTo>
                <a:cubicBezTo>
                  <a:pt x="631530" y="473960"/>
                  <a:pt x="640223" y="461461"/>
                  <a:pt x="651642" y="451945"/>
                </a:cubicBezTo>
                <a:cubicBezTo>
                  <a:pt x="678809" y="429306"/>
                  <a:pt x="683102" y="430948"/>
                  <a:pt x="714704" y="420414"/>
                </a:cubicBezTo>
                <a:cubicBezTo>
                  <a:pt x="786984" y="372227"/>
                  <a:pt x="753799" y="386361"/>
                  <a:pt x="809297" y="367862"/>
                </a:cubicBezTo>
                <a:lnTo>
                  <a:pt x="872359" y="325821"/>
                </a:lnTo>
                <a:cubicBezTo>
                  <a:pt x="882869" y="318814"/>
                  <a:pt x="892592" y="310449"/>
                  <a:pt x="903890" y="304800"/>
                </a:cubicBezTo>
                <a:cubicBezTo>
                  <a:pt x="931918" y="290786"/>
                  <a:pt x="961900" y="280140"/>
                  <a:pt x="987973" y="262758"/>
                </a:cubicBezTo>
                <a:cubicBezTo>
                  <a:pt x="1078336" y="202518"/>
                  <a:pt x="964006" y="274741"/>
                  <a:pt x="1051035" y="231227"/>
                </a:cubicBezTo>
                <a:cubicBezTo>
                  <a:pt x="1123617" y="194936"/>
                  <a:pt x="1037112" y="221571"/>
                  <a:pt x="1124607" y="199696"/>
                </a:cubicBezTo>
                <a:cubicBezTo>
                  <a:pt x="1194583" y="129720"/>
                  <a:pt x="1119221" y="195681"/>
                  <a:pt x="1187669" y="157655"/>
                </a:cubicBezTo>
                <a:cubicBezTo>
                  <a:pt x="1209753" y="145386"/>
                  <a:pt x="1226764" y="123604"/>
                  <a:pt x="1250731" y="115614"/>
                </a:cubicBezTo>
                <a:cubicBezTo>
                  <a:pt x="1329986" y="89194"/>
                  <a:pt x="1232294" y="124832"/>
                  <a:pt x="1313793" y="84083"/>
                </a:cubicBezTo>
                <a:cubicBezTo>
                  <a:pt x="1323702" y="79128"/>
                  <a:pt x="1335415" y="78527"/>
                  <a:pt x="1345324" y="73572"/>
                </a:cubicBezTo>
                <a:cubicBezTo>
                  <a:pt x="1356622" y="67923"/>
                  <a:pt x="1365312" y="57682"/>
                  <a:pt x="1376855" y="52552"/>
                </a:cubicBezTo>
                <a:cubicBezTo>
                  <a:pt x="1397103" y="43553"/>
                  <a:pt x="1439918" y="31531"/>
                  <a:pt x="1439918" y="31531"/>
                </a:cubicBezTo>
                <a:cubicBezTo>
                  <a:pt x="1450428" y="24524"/>
                  <a:pt x="1460151" y="16159"/>
                  <a:pt x="1471449" y="10510"/>
                </a:cubicBezTo>
                <a:cubicBezTo>
                  <a:pt x="1481358" y="5555"/>
                  <a:pt x="1491901" y="0"/>
                  <a:pt x="1502980" y="0"/>
                </a:cubicBezTo>
                <a:cubicBezTo>
                  <a:pt x="1667679" y="0"/>
                  <a:pt x="1832304" y="7007"/>
                  <a:pt x="1996966" y="10510"/>
                </a:cubicBezTo>
                <a:cubicBezTo>
                  <a:pt x="2028450" y="14008"/>
                  <a:pt x="2116885" y="22097"/>
                  <a:pt x="2154621" y="31531"/>
                </a:cubicBezTo>
                <a:cubicBezTo>
                  <a:pt x="2176117" y="36905"/>
                  <a:pt x="2196662" y="45545"/>
                  <a:pt x="2217683" y="52552"/>
                </a:cubicBezTo>
                <a:lnTo>
                  <a:pt x="2280745" y="73572"/>
                </a:lnTo>
                <a:cubicBezTo>
                  <a:pt x="2291255" y="77076"/>
                  <a:pt x="2301528" y="81396"/>
                  <a:pt x="2312276" y="84083"/>
                </a:cubicBezTo>
                <a:cubicBezTo>
                  <a:pt x="2414845" y="109724"/>
                  <a:pt x="2286733" y="78406"/>
                  <a:pt x="2406869" y="105103"/>
                </a:cubicBezTo>
                <a:cubicBezTo>
                  <a:pt x="2420970" y="108237"/>
                  <a:pt x="2434611" y="113571"/>
                  <a:pt x="2448911" y="115614"/>
                </a:cubicBezTo>
                <a:cubicBezTo>
                  <a:pt x="2483766" y="120593"/>
                  <a:pt x="2518980" y="122621"/>
                  <a:pt x="2554014" y="126124"/>
                </a:cubicBezTo>
                <a:cubicBezTo>
                  <a:pt x="2568028" y="129627"/>
                  <a:pt x="2581807" y="134259"/>
                  <a:pt x="2596055" y="136634"/>
                </a:cubicBezTo>
                <a:cubicBezTo>
                  <a:pt x="2644927" y="144779"/>
                  <a:pt x="2743200" y="157655"/>
                  <a:pt x="2743200" y="157655"/>
                </a:cubicBezTo>
                <a:cubicBezTo>
                  <a:pt x="2777658" y="174884"/>
                  <a:pt x="2782748" y="179906"/>
                  <a:pt x="2816773" y="189186"/>
                </a:cubicBezTo>
                <a:cubicBezTo>
                  <a:pt x="2844645" y="196787"/>
                  <a:pt x="2874031" y="199478"/>
                  <a:pt x="2900855" y="210207"/>
                </a:cubicBezTo>
                <a:cubicBezTo>
                  <a:pt x="2973980" y="239456"/>
                  <a:pt x="2935509" y="225261"/>
                  <a:pt x="3016469" y="252248"/>
                </a:cubicBezTo>
                <a:cubicBezTo>
                  <a:pt x="3030483" y="262758"/>
                  <a:pt x="3043302" y="275088"/>
                  <a:pt x="3058511" y="283779"/>
                </a:cubicBezTo>
                <a:cubicBezTo>
                  <a:pt x="3068130" y="289276"/>
                  <a:pt x="3079859" y="289925"/>
                  <a:pt x="3090042" y="294289"/>
                </a:cubicBezTo>
                <a:cubicBezTo>
                  <a:pt x="3104443" y="300461"/>
                  <a:pt x="3118648" y="307249"/>
                  <a:pt x="3132083" y="315310"/>
                </a:cubicBezTo>
                <a:cubicBezTo>
                  <a:pt x="3153746" y="328308"/>
                  <a:pt x="3174124" y="343338"/>
                  <a:pt x="3195145" y="357352"/>
                </a:cubicBezTo>
                <a:cubicBezTo>
                  <a:pt x="3205655" y="364359"/>
                  <a:pt x="3214693" y="374377"/>
                  <a:pt x="3226676" y="378372"/>
                </a:cubicBezTo>
                <a:lnTo>
                  <a:pt x="3258207" y="388883"/>
                </a:lnTo>
                <a:cubicBezTo>
                  <a:pt x="3268717" y="399393"/>
                  <a:pt x="3277643" y="411775"/>
                  <a:pt x="3289738" y="420414"/>
                </a:cubicBezTo>
                <a:cubicBezTo>
                  <a:pt x="3386577" y="489583"/>
                  <a:pt x="3281329" y="390983"/>
                  <a:pt x="3363311" y="472965"/>
                </a:cubicBezTo>
                <a:cubicBezTo>
                  <a:pt x="3370318" y="486979"/>
                  <a:pt x="3376270" y="501572"/>
                  <a:pt x="3384331" y="515007"/>
                </a:cubicBezTo>
                <a:cubicBezTo>
                  <a:pt x="3397329" y="536671"/>
                  <a:pt x="3426373" y="578069"/>
                  <a:pt x="3426373" y="578069"/>
                </a:cubicBezTo>
                <a:lnTo>
                  <a:pt x="3457904" y="672662"/>
                </a:lnTo>
                <a:lnTo>
                  <a:pt x="3468414" y="704193"/>
                </a:lnTo>
                <a:lnTo>
                  <a:pt x="3478924" y="735724"/>
                </a:lnTo>
                <a:cubicBezTo>
                  <a:pt x="3475421" y="770758"/>
                  <a:pt x="3478768" y="807175"/>
                  <a:pt x="3468414" y="840827"/>
                </a:cubicBezTo>
                <a:cubicBezTo>
                  <a:pt x="3464043" y="855034"/>
                  <a:pt x="3448302" y="862842"/>
                  <a:pt x="3436883" y="872358"/>
                </a:cubicBezTo>
                <a:cubicBezTo>
                  <a:pt x="3427179" y="880445"/>
                  <a:pt x="3416650" y="887730"/>
                  <a:pt x="3405352" y="893379"/>
                </a:cubicBezTo>
                <a:cubicBezTo>
                  <a:pt x="3390278" y="900916"/>
                  <a:pt x="3345244" y="911034"/>
                  <a:pt x="3331780" y="914400"/>
                </a:cubicBezTo>
                <a:lnTo>
                  <a:pt x="2448911" y="903889"/>
                </a:lnTo>
                <a:cubicBezTo>
                  <a:pt x="2431861" y="903501"/>
                  <a:pt x="2349264" y="874177"/>
                  <a:pt x="2343807" y="872358"/>
                </a:cubicBezTo>
                <a:lnTo>
                  <a:pt x="2312276" y="861848"/>
                </a:lnTo>
                <a:cubicBezTo>
                  <a:pt x="2301766" y="854841"/>
                  <a:pt x="2292043" y="846476"/>
                  <a:pt x="2280745" y="840827"/>
                </a:cubicBezTo>
                <a:cubicBezTo>
                  <a:pt x="2270836" y="835872"/>
                  <a:pt x="2258432" y="836462"/>
                  <a:pt x="2249214" y="830317"/>
                </a:cubicBezTo>
                <a:cubicBezTo>
                  <a:pt x="2170484" y="777831"/>
                  <a:pt x="2261125" y="813266"/>
                  <a:pt x="2186152" y="788276"/>
                </a:cubicBezTo>
                <a:cubicBezTo>
                  <a:pt x="2175642" y="777766"/>
                  <a:pt x="2166988" y="764990"/>
                  <a:pt x="2154621" y="756745"/>
                </a:cubicBezTo>
                <a:cubicBezTo>
                  <a:pt x="2145403" y="750599"/>
                  <a:pt x="2133273" y="750598"/>
                  <a:pt x="2123090" y="746234"/>
                </a:cubicBezTo>
                <a:cubicBezTo>
                  <a:pt x="2108689" y="740062"/>
                  <a:pt x="2095450" y="731386"/>
                  <a:pt x="2081049" y="725214"/>
                </a:cubicBezTo>
                <a:cubicBezTo>
                  <a:pt x="2070866" y="720850"/>
                  <a:pt x="2059427" y="719658"/>
                  <a:pt x="2049518" y="714703"/>
                </a:cubicBezTo>
                <a:cubicBezTo>
                  <a:pt x="2038220" y="709054"/>
                  <a:pt x="2029284" y="699332"/>
                  <a:pt x="2017986" y="693683"/>
                </a:cubicBezTo>
                <a:cubicBezTo>
                  <a:pt x="2008077" y="688728"/>
                  <a:pt x="1996364" y="688127"/>
                  <a:pt x="1986455" y="683172"/>
                </a:cubicBezTo>
                <a:cubicBezTo>
                  <a:pt x="1975157" y="677523"/>
                  <a:pt x="1966467" y="667282"/>
                  <a:pt x="1954924" y="662152"/>
                </a:cubicBezTo>
                <a:cubicBezTo>
                  <a:pt x="1934676" y="653153"/>
                  <a:pt x="1912883" y="648138"/>
                  <a:pt x="1891862" y="641131"/>
                </a:cubicBezTo>
                <a:lnTo>
                  <a:pt x="1828800" y="620110"/>
                </a:lnTo>
                <a:lnTo>
                  <a:pt x="1797269" y="609600"/>
                </a:lnTo>
                <a:cubicBezTo>
                  <a:pt x="1786759" y="606096"/>
                  <a:pt x="1776666" y="600910"/>
                  <a:pt x="1765738" y="599089"/>
                </a:cubicBezTo>
                <a:lnTo>
                  <a:pt x="1702676" y="588579"/>
                </a:lnTo>
                <a:lnTo>
                  <a:pt x="1555531" y="567558"/>
                </a:lnTo>
                <a:cubicBezTo>
                  <a:pt x="1488966" y="571062"/>
                  <a:pt x="1422018" y="570127"/>
                  <a:pt x="1355835" y="578069"/>
                </a:cubicBezTo>
                <a:cubicBezTo>
                  <a:pt x="1333835" y="580709"/>
                  <a:pt x="1292773" y="599089"/>
                  <a:pt x="1292773" y="599089"/>
                </a:cubicBezTo>
                <a:cubicBezTo>
                  <a:pt x="1264746" y="617774"/>
                  <a:pt x="1251499" y="623628"/>
                  <a:pt x="1229711" y="651641"/>
                </a:cubicBezTo>
                <a:cubicBezTo>
                  <a:pt x="1214200" y="671583"/>
                  <a:pt x="1187669" y="714703"/>
                  <a:pt x="1187669" y="714703"/>
                </a:cubicBezTo>
                <a:cubicBezTo>
                  <a:pt x="1180662" y="735724"/>
                  <a:pt x="1178940" y="759329"/>
                  <a:pt x="1166649" y="777765"/>
                </a:cubicBezTo>
                <a:cubicBezTo>
                  <a:pt x="1159642" y="788275"/>
                  <a:pt x="1151895" y="798328"/>
                  <a:pt x="1145628" y="809296"/>
                </a:cubicBezTo>
                <a:cubicBezTo>
                  <a:pt x="1092288" y="902641"/>
                  <a:pt x="1154800" y="806049"/>
                  <a:pt x="1103586" y="882869"/>
                </a:cubicBezTo>
                <a:cubicBezTo>
                  <a:pt x="1096579" y="903890"/>
                  <a:pt x="1094857" y="927495"/>
                  <a:pt x="1082566" y="945931"/>
                </a:cubicBezTo>
                <a:lnTo>
                  <a:pt x="1040524" y="1008993"/>
                </a:lnTo>
                <a:cubicBezTo>
                  <a:pt x="1033517" y="1019503"/>
                  <a:pt x="1023499" y="1028541"/>
                  <a:pt x="1019504" y="1040524"/>
                </a:cubicBezTo>
                <a:cubicBezTo>
                  <a:pt x="998853" y="1102474"/>
                  <a:pt x="1022915" y="1041371"/>
                  <a:pt x="977462" y="1114096"/>
                </a:cubicBezTo>
                <a:cubicBezTo>
                  <a:pt x="969158" y="1127382"/>
                  <a:pt x="965549" y="1143388"/>
                  <a:pt x="956442" y="1156138"/>
                </a:cubicBezTo>
                <a:cubicBezTo>
                  <a:pt x="947803" y="1168233"/>
                  <a:pt x="934037" y="1175936"/>
                  <a:pt x="924911" y="1187669"/>
                </a:cubicBezTo>
                <a:cubicBezTo>
                  <a:pt x="909400" y="1207611"/>
                  <a:pt x="896883" y="1229710"/>
                  <a:pt x="882869" y="1250731"/>
                </a:cubicBezTo>
                <a:lnTo>
                  <a:pt x="798786" y="1376855"/>
                </a:lnTo>
                <a:cubicBezTo>
                  <a:pt x="791779" y="1387365"/>
                  <a:pt x="781761" y="1396403"/>
                  <a:pt x="777766" y="1408386"/>
                </a:cubicBezTo>
                <a:cubicBezTo>
                  <a:pt x="774262" y="1418896"/>
                  <a:pt x="772635" y="1430232"/>
                  <a:pt x="767255" y="1439917"/>
                </a:cubicBezTo>
                <a:cubicBezTo>
                  <a:pt x="754986" y="1462001"/>
                  <a:pt x="739228" y="1481958"/>
                  <a:pt x="725214" y="1502979"/>
                </a:cubicBezTo>
                <a:lnTo>
                  <a:pt x="704193" y="1534510"/>
                </a:lnTo>
                <a:cubicBezTo>
                  <a:pt x="697186" y="1545020"/>
                  <a:pt x="693683" y="1559034"/>
                  <a:pt x="683173" y="1566041"/>
                </a:cubicBezTo>
                <a:lnTo>
                  <a:pt x="651642" y="1587062"/>
                </a:lnTo>
                <a:cubicBezTo>
                  <a:pt x="644635" y="1597572"/>
                  <a:pt x="640128" y="1610275"/>
                  <a:pt x="630621" y="1618593"/>
                </a:cubicBezTo>
                <a:cubicBezTo>
                  <a:pt x="611608" y="1635229"/>
                  <a:pt x="588580" y="1646620"/>
                  <a:pt x="567559" y="1660634"/>
                </a:cubicBezTo>
                <a:lnTo>
                  <a:pt x="536028" y="1681655"/>
                </a:lnTo>
                <a:lnTo>
                  <a:pt x="472966" y="1723696"/>
                </a:lnTo>
                <a:lnTo>
                  <a:pt x="409904" y="1744717"/>
                </a:lnTo>
                <a:lnTo>
                  <a:pt x="378373" y="1755227"/>
                </a:lnTo>
                <a:cubicBezTo>
                  <a:pt x="343619" y="1752554"/>
                  <a:pt x="224937" y="1754537"/>
                  <a:pt x="178676" y="1723696"/>
                </a:cubicBezTo>
                <a:lnTo>
                  <a:pt x="115614" y="1681655"/>
                </a:lnTo>
                <a:cubicBezTo>
                  <a:pt x="55370" y="1591291"/>
                  <a:pt x="127598" y="1705622"/>
                  <a:pt x="84083" y="1618593"/>
                </a:cubicBezTo>
                <a:cubicBezTo>
                  <a:pt x="78434" y="1607295"/>
                  <a:pt x="70069" y="1597572"/>
                  <a:pt x="63062" y="1587062"/>
                </a:cubicBezTo>
                <a:cubicBezTo>
                  <a:pt x="56055" y="1566041"/>
                  <a:pt x="60478" y="1536291"/>
                  <a:pt x="42042" y="1524000"/>
                </a:cubicBezTo>
                <a:cubicBezTo>
                  <a:pt x="3993" y="1498633"/>
                  <a:pt x="16160" y="1514277"/>
                  <a:pt x="0" y="1481958"/>
                </a:cubicBezTo>
                <a:lnTo>
                  <a:pt x="0" y="153451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2841A-439E-DC40-AF7B-51776C3D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最短路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B56EFD-09D1-B446-A381-3EF47C804BD1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CCCA8F-B1AD-AB4A-AC03-2E70887826C5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877833-7204-4E41-B72F-C325FF1892ED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098F9F-9602-F941-99CD-4122909A956C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69A718-64EB-7649-ADCB-8FC0A9E8F5C7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9BF15A-E4A3-AF4F-AA3B-C9A23C14257D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827390-39AD-9246-AEA9-7E4556B4E8F4}"/>
                </a:ext>
              </a:extLst>
            </p:cNvPr>
            <p:cNvCxnSpPr>
              <a:cxnSpLocks/>
              <a:stCxn id="5" idx="7"/>
              <a:endCxn id="4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FE714D-FF9E-204A-BAC9-F7BD97FB2890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CE97A3-A866-7B4C-9CA7-81A3D8C8C6B9}"/>
                </a:ext>
              </a:extLst>
            </p:cNvPr>
            <p:cNvCxnSpPr>
              <a:cxnSpLocks/>
              <a:stCxn id="8" idx="1"/>
              <a:endCxn id="5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966B0E-42C9-8B42-AF4E-51C0BB82036A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8AA196-DA21-3C47-845D-91B39946B74B}"/>
                </a:ext>
              </a:extLst>
            </p:cNvPr>
            <p:cNvCxnSpPr>
              <a:cxnSpLocks/>
              <a:stCxn id="8" idx="1"/>
              <a:endCxn id="4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992E8-61C0-744D-8D97-597CBE80DEE1}"/>
                </a:ext>
              </a:extLst>
            </p:cNvPr>
            <p:cNvCxnSpPr>
              <a:cxnSpLocks/>
              <a:stCxn id="6" idx="7"/>
              <a:endCxn id="7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935E344-B17F-4B48-8A6C-EE06E168ECB0}"/>
              </a:ext>
            </a:extLst>
          </p:cNvPr>
          <p:cNvSpPr txBox="1"/>
          <p:nvPr/>
        </p:nvSpPr>
        <p:spPr>
          <a:xfrm>
            <a:off x="2832915" y="4704476"/>
            <a:ext cx="688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给定连通图中的任意两点</a:t>
            </a: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，连接这两点的长度最小的路被称为这两点之间的最短路。</a:t>
            </a:r>
            <a:r>
              <a:rPr lang="zh-CN" altLang="en-US" sz="2400" dirty="0">
                <a:solidFill>
                  <a:srgbClr val="FF0000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最短路的长度被称为两点间的距离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C1A66BE-774A-6E43-B6E5-D6A6C0B11D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5834" y="1693154"/>
            <a:ext cx="3200400" cy="469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60ADEC-6EC3-1D40-A3B3-42430749F4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8808" y="2717981"/>
            <a:ext cx="3200400" cy="469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BC5059-4721-CD47-9213-44B03B8EE4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3534" y="3692138"/>
            <a:ext cx="44450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8F7E22-0FF2-D546-A2DB-6124DB82CC70}"/>
                  </a:ext>
                </a:extLst>
              </p:cNvPr>
              <p:cNvSpPr txBox="1"/>
              <p:nvPr/>
            </p:nvSpPr>
            <p:spPr>
              <a:xfrm>
                <a:off x="6688539" y="1087534"/>
                <a:ext cx="30286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 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之间的最短路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8F7E22-0FF2-D546-A2DB-6124DB82C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539" y="1087534"/>
                <a:ext cx="3028650" cy="461665"/>
              </a:xfrm>
              <a:prstGeom prst="rect">
                <a:avLst/>
              </a:prstGeom>
              <a:blipFill>
                <a:blip r:embed="rId16"/>
                <a:stretch>
                  <a:fillRect t="-10811" r="-2500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74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1" grpId="0" animBg="1"/>
      <p:bldP spid="32" grpId="0" animBg="1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BADA-806A-504D-8672-1153849E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图的直径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E6411E-81B8-8548-B781-7BF3BBAD5D02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1CD544-4824-BD44-B7F7-CD87C9CB3D3D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AB7D94-8634-254D-9C0B-68344EBB2732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736521-C9C0-F34F-9A2B-6750DDEA3199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94B8CE-3268-104A-BD49-AE890B174928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338654-53B4-3D4F-8383-54CC4742DC1B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225666-E3F8-8C4D-839E-8DCDBCD69B3F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DF47CE-4DD6-E140-83A3-C669B46D84AE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0952EBF-E610-CB47-B967-98D8EFF054E1}"/>
                </a:ext>
              </a:extLst>
            </p:cNvPr>
            <p:cNvCxnSpPr>
              <a:cxnSpLocks/>
              <a:stCxn id="9" idx="1"/>
              <a:endCxn id="6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B484C3-FAF8-4341-84F6-E707E7F2010F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523B76D-DD79-944B-A567-0B66785C0963}"/>
                </a:ext>
              </a:extLst>
            </p:cNvPr>
            <p:cNvCxnSpPr>
              <a:cxnSpLocks/>
              <a:stCxn id="9" idx="1"/>
              <a:endCxn id="5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738FA9F-1B1B-E746-8E69-AC623D9A27A7}"/>
                </a:ext>
              </a:extLst>
            </p:cNvPr>
            <p:cNvCxnSpPr>
              <a:cxnSpLocks/>
              <a:stCxn id="7" idx="7"/>
              <a:endCxn id="8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9B1C52-1E6A-274C-B87D-5ACF74B4BB01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9B1C52-1E6A-274C-B87D-5ACF74B4B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FA0937-4C34-E343-824D-7421C6D3B268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FA0937-4C34-E343-824D-7421C6D3B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57A2278-40E3-474A-BFE8-F752FC17F029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57A2278-40E3-474A-BFE8-F752FC17F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90A49F9-25F2-BF42-8E68-5F0327D987A1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90A49F9-25F2-BF42-8E68-5F0327D98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58AEFE-C53B-CE4B-A6E2-F1B8A023E9B0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58AEFE-C53B-CE4B-A6E2-F1B8A023E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2094CA1-9BB3-9243-AEB3-04FC8C1890B3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2094CA1-9BB3-9243-AEB3-04FC8C189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B6F3DB8-E4E6-774E-A0F8-62E5888850EE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B6F3DB8-E4E6-774E-A0F8-62E588885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05218FD-7C45-9445-9A33-5C0275C9F5E0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05218FD-7C45-9445-9A33-5C0275C9F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D29A88-C7CA-9D4E-B166-D016F11B967B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D29A88-C7CA-9D4E-B166-D016F11B9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173BEBE-6E8E-B842-A844-9A140E9E8310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173BEBE-6E8E-B842-A844-9A140E9E8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E22E69F-2FCC-4841-A8FC-543D0E643038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E22E69F-2FCC-4841-A8FC-543D0E643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12269E1-4782-1C43-BC97-4BA0010DC3C5}"/>
              </a:ext>
            </a:extLst>
          </p:cNvPr>
          <p:cNvSpPr txBox="1"/>
          <p:nvPr/>
        </p:nvSpPr>
        <p:spPr>
          <a:xfrm>
            <a:off x="2832915" y="4988255"/>
            <a:ext cx="6884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图的直径是指图中</a:t>
            </a:r>
            <a:r>
              <a:rPr lang="en-US" sz="2400" dirty="0" err="1">
                <a:solidFill>
                  <a:srgbClr val="FF0000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最远的两点间的距离</a:t>
            </a: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（即最长的最短路的长度）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C04AF4D1-8EAA-7649-A4AD-21990657E1CB}"/>
              </a:ext>
            </a:extLst>
          </p:cNvPr>
          <p:cNvSpPr/>
          <p:nvPr/>
        </p:nvSpPr>
        <p:spPr>
          <a:xfrm>
            <a:off x="2244648" y="1289238"/>
            <a:ext cx="3620124" cy="1832335"/>
          </a:xfrm>
          <a:custGeom>
            <a:avLst/>
            <a:gdLst>
              <a:gd name="connsiteX0" fmla="*/ 0 w 3478924"/>
              <a:gd name="connsiteY0" fmla="*/ 1534510 h 1755227"/>
              <a:gd name="connsiteX1" fmla="*/ 0 w 3478924"/>
              <a:gd name="connsiteY1" fmla="*/ 1534510 h 1755227"/>
              <a:gd name="connsiteX2" fmla="*/ 21021 w 3478924"/>
              <a:gd name="connsiteY2" fmla="*/ 1366345 h 1755227"/>
              <a:gd name="connsiteX3" fmla="*/ 52552 w 3478924"/>
              <a:gd name="connsiteY3" fmla="*/ 1324303 h 1755227"/>
              <a:gd name="connsiteX4" fmla="*/ 63062 w 3478924"/>
              <a:gd name="connsiteY4" fmla="*/ 1292772 h 1755227"/>
              <a:gd name="connsiteX5" fmla="*/ 105104 w 3478924"/>
              <a:gd name="connsiteY5" fmla="*/ 1229710 h 1755227"/>
              <a:gd name="connsiteX6" fmla="*/ 157655 w 3478924"/>
              <a:gd name="connsiteY6" fmla="*/ 1135117 h 1755227"/>
              <a:gd name="connsiteX7" fmla="*/ 189186 w 3478924"/>
              <a:gd name="connsiteY7" fmla="*/ 1103586 h 1755227"/>
              <a:gd name="connsiteX8" fmla="*/ 210207 w 3478924"/>
              <a:gd name="connsiteY8" fmla="*/ 1072055 h 1755227"/>
              <a:gd name="connsiteX9" fmla="*/ 241738 w 3478924"/>
              <a:gd name="connsiteY9" fmla="*/ 1040524 h 1755227"/>
              <a:gd name="connsiteX10" fmla="*/ 283780 w 3478924"/>
              <a:gd name="connsiteY10" fmla="*/ 966952 h 1755227"/>
              <a:gd name="connsiteX11" fmla="*/ 294290 w 3478924"/>
              <a:gd name="connsiteY11" fmla="*/ 935421 h 1755227"/>
              <a:gd name="connsiteX12" fmla="*/ 315311 w 3478924"/>
              <a:gd name="connsiteY12" fmla="*/ 903889 h 1755227"/>
              <a:gd name="connsiteX13" fmla="*/ 325821 w 3478924"/>
              <a:gd name="connsiteY13" fmla="*/ 872358 h 1755227"/>
              <a:gd name="connsiteX14" fmla="*/ 367862 w 3478924"/>
              <a:gd name="connsiteY14" fmla="*/ 809296 h 1755227"/>
              <a:gd name="connsiteX15" fmla="*/ 420414 w 3478924"/>
              <a:gd name="connsiteY15" fmla="*/ 714703 h 1755227"/>
              <a:gd name="connsiteX16" fmla="*/ 462455 w 3478924"/>
              <a:gd name="connsiteY16" fmla="*/ 651641 h 1755227"/>
              <a:gd name="connsiteX17" fmla="*/ 483476 w 3478924"/>
              <a:gd name="connsiteY17" fmla="*/ 620110 h 1755227"/>
              <a:gd name="connsiteX18" fmla="*/ 515007 w 3478924"/>
              <a:gd name="connsiteY18" fmla="*/ 599089 h 1755227"/>
              <a:gd name="connsiteX19" fmla="*/ 567559 w 3478924"/>
              <a:gd name="connsiteY19" fmla="*/ 536027 h 1755227"/>
              <a:gd name="connsiteX20" fmla="*/ 588580 w 3478924"/>
              <a:gd name="connsiteY20" fmla="*/ 504496 h 1755227"/>
              <a:gd name="connsiteX21" fmla="*/ 620111 w 3478924"/>
              <a:gd name="connsiteY21" fmla="*/ 483476 h 1755227"/>
              <a:gd name="connsiteX22" fmla="*/ 651642 w 3478924"/>
              <a:gd name="connsiteY22" fmla="*/ 451945 h 1755227"/>
              <a:gd name="connsiteX23" fmla="*/ 714704 w 3478924"/>
              <a:gd name="connsiteY23" fmla="*/ 420414 h 1755227"/>
              <a:gd name="connsiteX24" fmla="*/ 809297 w 3478924"/>
              <a:gd name="connsiteY24" fmla="*/ 367862 h 1755227"/>
              <a:gd name="connsiteX25" fmla="*/ 872359 w 3478924"/>
              <a:gd name="connsiteY25" fmla="*/ 325821 h 1755227"/>
              <a:gd name="connsiteX26" fmla="*/ 903890 w 3478924"/>
              <a:gd name="connsiteY26" fmla="*/ 304800 h 1755227"/>
              <a:gd name="connsiteX27" fmla="*/ 987973 w 3478924"/>
              <a:gd name="connsiteY27" fmla="*/ 262758 h 1755227"/>
              <a:gd name="connsiteX28" fmla="*/ 1051035 w 3478924"/>
              <a:gd name="connsiteY28" fmla="*/ 231227 h 1755227"/>
              <a:gd name="connsiteX29" fmla="*/ 1124607 w 3478924"/>
              <a:gd name="connsiteY29" fmla="*/ 199696 h 1755227"/>
              <a:gd name="connsiteX30" fmla="*/ 1187669 w 3478924"/>
              <a:gd name="connsiteY30" fmla="*/ 157655 h 1755227"/>
              <a:gd name="connsiteX31" fmla="*/ 1250731 w 3478924"/>
              <a:gd name="connsiteY31" fmla="*/ 115614 h 1755227"/>
              <a:gd name="connsiteX32" fmla="*/ 1313793 w 3478924"/>
              <a:gd name="connsiteY32" fmla="*/ 84083 h 1755227"/>
              <a:gd name="connsiteX33" fmla="*/ 1345324 w 3478924"/>
              <a:gd name="connsiteY33" fmla="*/ 73572 h 1755227"/>
              <a:gd name="connsiteX34" fmla="*/ 1376855 w 3478924"/>
              <a:gd name="connsiteY34" fmla="*/ 52552 h 1755227"/>
              <a:gd name="connsiteX35" fmla="*/ 1439918 w 3478924"/>
              <a:gd name="connsiteY35" fmla="*/ 31531 h 1755227"/>
              <a:gd name="connsiteX36" fmla="*/ 1471449 w 3478924"/>
              <a:gd name="connsiteY36" fmla="*/ 10510 h 1755227"/>
              <a:gd name="connsiteX37" fmla="*/ 1502980 w 3478924"/>
              <a:gd name="connsiteY37" fmla="*/ 0 h 1755227"/>
              <a:gd name="connsiteX38" fmla="*/ 1996966 w 3478924"/>
              <a:gd name="connsiteY38" fmla="*/ 10510 h 1755227"/>
              <a:gd name="connsiteX39" fmla="*/ 2154621 w 3478924"/>
              <a:gd name="connsiteY39" fmla="*/ 31531 h 1755227"/>
              <a:gd name="connsiteX40" fmla="*/ 2217683 w 3478924"/>
              <a:gd name="connsiteY40" fmla="*/ 52552 h 1755227"/>
              <a:gd name="connsiteX41" fmla="*/ 2280745 w 3478924"/>
              <a:gd name="connsiteY41" fmla="*/ 73572 h 1755227"/>
              <a:gd name="connsiteX42" fmla="*/ 2312276 w 3478924"/>
              <a:gd name="connsiteY42" fmla="*/ 84083 h 1755227"/>
              <a:gd name="connsiteX43" fmla="*/ 2406869 w 3478924"/>
              <a:gd name="connsiteY43" fmla="*/ 105103 h 1755227"/>
              <a:gd name="connsiteX44" fmla="*/ 2448911 w 3478924"/>
              <a:gd name="connsiteY44" fmla="*/ 115614 h 1755227"/>
              <a:gd name="connsiteX45" fmla="*/ 2554014 w 3478924"/>
              <a:gd name="connsiteY45" fmla="*/ 126124 h 1755227"/>
              <a:gd name="connsiteX46" fmla="*/ 2596055 w 3478924"/>
              <a:gd name="connsiteY46" fmla="*/ 136634 h 1755227"/>
              <a:gd name="connsiteX47" fmla="*/ 2743200 w 3478924"/>
              <a:gd name="connsiteY47" fmla="*/ 157655 h 1755227"/>
              <a:gd name="connsiteX48" fmla="*/ 2816773 w 3478924"/>
              <a:gd name="connsiteY48" fmla="*/ 189186 h 1755227"/>
              <a:gd name="connsiteX49" fmla="*/ 2900855 w 3478924"/>
              <a:gd name="connsiteY49" fmla="*/ 210207 h 1755227"/>
              <a:gd name="connsiteX50" fmla="*/ 3016469 w 3478924"/>
              <a:gd name="connsiteY50" fmla="*/ 252248 h 1755227"/>
              <a:gd name="connsiteX51" fmla="*/ 3058511 w 3478924"/>
              <a:gd name="connsiteY51" fmla="*/ 283779 h 1755227"/>
              <a:gd name="connsiteX52" fmla="*/ 3090042 w 3478924"/>
              <a:gd name="connsiteY52" fmla="*/ 294289 h 1755227"/>
              <a:gd name="connsiteX53" fmla="*/ 3132083 w 3478924"/>
              <a:gd name="connsiteY53" fmla="*/ 315310 h 1755227"/>
              <a:gd name="connsiteX54" fmla="*/ 3195145 w 3478924"/>
              <a:gd name="connsiteY54" fmla="*/ 357352 h 1755227"/>
              <a:gd name="connsiteX55" fmla="*/ 3226676 w 3478924"/>
              <a:gd name="connsiteY55" fmla="*/ 378372 h 1755227"/>
              <a:gd name="connsiteX56" fmla="*/ 3258207 w 3478924"/>
              <a:gd name="connsiteY56" fmla="*/ 388883 h 1755227"/>
              <a:gd name="connsiteX57" fmla="*/ 3289738 w 3478924"/>
              <a:gd name="connsiteY57" fmla="*/ 420414 h 1755227"/>
              <a:gd name="connsiteX58" fmla="*/ 3363311 w 3478924"/>
              <a:gd name="connsiteY58" fmla="*/ 472965 h 1755227"/>
              <a:gd name="connsiteX59" fmla="*/ 3384331 w 3478924"/>
              <a:gd name="connsiteY59" fmla="*/ 515007 h 1755227"/>
              <a:gd name="connsiteX60" fmla="*/ 3426373 w 3478924"/>
              <a:gd name="connsiteY60" fmla="*/ 578069 h 1755227"/>
              <a:gd name="connsiteX61" fmla="*/ 3457904 w 3478924"/>
              <a:gd name="connsiteY61" fmla="*/ 672662 h 1755227"/>
              <a:gd name="connsiteX62" fmla="*/ 3468414 w 3478924"/>
              <a:gd name="connsiteY62" fmla="*/ 704193 h 1755227"/>
              <a:gd name="connsiteX63" fmla="*/ 3478924 w 3478924"/>
              <a:gd name="connsiteY63" fmla="*/ 735724 h 1755227"/>
              <a:gd name="connsiteX64" fmla="*/ 3468414 w 3478924"/>
              <a:gd name="connsiteY64" fmla="*/ 840827 h 1755227"/>
              <a:gd name="connsiteX65" fmla="*/ 3436883 w 3478924"/>
              <a:gd name="connsiteY65" fmla="*/ 872358 h 1755227"/>
              <a:gd name="connsiteX66" fmla="*/ 3405352 w 3478924"/>
              <a:gd name="connsiteY66" fmla="*/ 893379 h 1755227"/>
              <a:gd name="connsiteX67" fmla="*/ 3331780 w 3478924"/>
              <a:gd name="connsiteY67" fmla="*/ 914400 h 1755227"/>
              <a:gd name="connsiteX68" fmla="*/ 2448911 w 3478924"/>
              <a:gd name="connsiteY68" fmla="*/ 903889 h 1755227"/>
              <a:gd name="connsiteX69" fmla="*/ 2343807 w 3478924"/>
              <a:gd name="connsiteY69" fmla="*/ 872358 h 1755227"/>
              <a:gd name="connsiteX70" fmla="*/ 2312276 w 3478924"/>
              <a:gd name="connsiteY70" fmla="*/ 861848 h 1755227"/>
              <a:gd name="connsiteX71" fmla="*/ 2280745 w 3478924"/>
              <a:gd name="connsiteY71" fmla="*/ 840827 h 1755227"/>
              <a:gd name="connsiteX72" fmla="*/ 2249214 w 3478924"/>
              <a:gd name="connsiteY72" fmla="*/ 830317 h 1755227"/>
              <a:gd name="connsiteX73" fmla="*/ 2186152 w 3478924"/>
              <a:gd name="connsiteY73" fmla="*/ 788276 h 1755227"/>
              <a:gd name="connsiteX74" fmla="*/ 2154621 w 3478924"/>
              <a:gd name="connsiteY74" fmla="*/ 756745 h 1755227"/>
              <a:gd name="connsiteX75" fmla="*/ 2123090 w 3478924"/>
              <a:gd name="connsiteY75" fmla="*/ 746234 h 1755227"/>
              <a:gd name="connsiteX76" fmla="*/ 2081049 w 3478924"/>
              <a:gd name="connsiteY76" fmla="*/ 725214 h 1755227"/>
              <a:gd name="connsiteX77" fmla="*/ 2049518 w 3478924"/>
              <a:gd name="connsiteY77" fmla="*/ 714703 h 1755227"/>
              <a:gd name="connsiteX78" fmla="*/ 2017986 w 3478924"/>
              <a:gd name="connsiteY78" fmla="*/ 693683 h 1755227"/>
              <a:gd name="connsiteX79" fmla="*/ 1986455 w 3478924"/>
              <a:gd name="connsiteY79" fmla="*/ 683172 h 1755227"/>
              <a:gd name="connsiteX80" fmla="*/ 1954924 w 3478924"/>
              <a:gd name="connsiteY80" fmla="*/ 662152 h 1755227"/>
              <a:gd name="connsiteX81" fmla="*/ 1891862 w 3478924"/>
              <a:gd name="connsiteY81" fmla="*/ 641131 h 1755227"/>
              <a:gd name="connsiteX82" fmla="*/ 1828800 w 3478924"/>
              <a:gd name="connsiteY82" fmla="*/ 620110 h 1755227"/>
              <a:gd name="connsiteX83" fmla="*/ 1797269 w 3478924"/>
              <a:gd name="connsiteY83" fmla="*/ 609600 h 1755227"/>
              <a:gd name="connsiteX84" fmla="*/ 1765738 w 3478924"/>
              <a:gd name="connsiteY84" fmla="*/ 599089 h 1755227"/>
              <a:gd name="connsiteX85" fmla="*/ 1702676 w 3478924"/>
              <a:gd name="connsiteY85" fmla="*/ 588579 h 1755227"/>
              <a:gd name="connsiteX86" fmla="*/ 1555531 w 3478924"/>
              <a:gd name="connsiteY86" fmla="*/ 567558 h 1755227"/>
              <a:gd name="connsiteX87" fmla="*/ 1355835 w 3478924"/>
              <a:gd name="connsiteY87" fmla="*/ 578069 h 1755227"/>
              <a:gd name="connsiteX88" fmla="*/ 1292773 w 3478924"/>
              <a:gd name="connsiteY88" fmla="*/ 599089 h 1755227"/>
              <a:gd name="connsiteX89" fmla="*/ 1229711 w 3478924"/>
              <a:gd name="connsiteY89" fmla="*/ 651641 h 1755227"/>
              <a:gd name="connsiteX90" fmla="*/ 1187669 w 3478924"/>
              <a:gd name="connsiteY90" fmla="*/ 714703 h 1755227"/>
              <a:gd name="connsiteX91" fmla="*/ 1166649 w 3478924"/>
              <a:gd name="connsiteY91" fmla="*/ 777765 h 1755227"/>
              <a:gd name="connsiteX92" fmla="*/ 1145628 w 3478924"/>
              <a:gd name="connsiteY92" fmla="*/ 809296 h 1755227"/>
              <a:gd name="connsiteX93" fmla="*/ 1103586 w 3478924"/>
              <a:gd name="connsiteY93" fmla="*/ 882869 h 1755227"/>
              <a:gd name="connsiteX94" fmla="*/ 1082566 w 3478924"/>
              <a:gd name="connsiteY94" fmla="*/ 945931 h 1755227"/>
              <a:gd name="connsiteX95" fmla="*/ 1040524 w 3478924"/>
              <a:gd name="connsiteY95" fmla="*/ 1008993 h 1755227"/>
              <a:gd name="connsiteX96" fmla="*/ 1019504 w 3478924"/>
              <a:gd name="connsiteY96" fmla="*/ 1040524 h 1755227"/>
              <a:gd name="connsiteX97" fmla="*/ 977462 w 3478924"/>
              <a:gd name="connsiteY97" fmla="*/ 1114096 h 1755227"/>
              <a:gd name="connsiteX98" fmla="*/ 956442 w 3478924"/>
              <a:gd name="connsiteY98" fmla="*/ 1156138 h 1755227"/>
              <a:gd name="connsiteX99" fmla="*/ 924911 w 3478924"/>
              <a:gd name="connsiteY99" fmla="*/ 1187669 h 1755227"/>
              <a:gd name="connsiteX100" fmla="*/ 882869 w 3478924"/>
              <a:gd name="connsiteY100" fmla="*/ 1250731 h 1755227"/>
              <a:gd name="connsiteX101" fmla="*/ 798786 w 3478924"/>
              <a:gd name="connsiteY101" fmla="*/ 1376855 h 1755227"/>
              <a:gd name="connsiteX102" fmla="*/ 777766 w 3478924"/>
              <a:gd name="connsiteY102" fmla="*/ 1408386 h 1755227"/>
              <a:gd name="connsiteX103" fmla="*/ 767255 w 3478924"/>
              <a:gd name="connsiteY103" fmla="*/ 1439917 h 1755227"/>
              <a:gd name="connsiteX104" fmla="*/ 725214 w 3478924"/>
              <a:gd name="connsiteY104" fmla="*/ 1502979 h 1755227"/>
              <a:gd name="connsiteX105" fmla="*/ 704193 w 3478924"/>
              <a:gd name="connsiteY105" fmla="*/ 1534510 h 1755227"/>
              <a:gd name="connsiteX106" fmla="*/ 683173 w 3478924"/>
              <a:gd name="connsiteY106" fmla="*/ 1566041 h 1755227"/>
              <a:gd name="connsiteX107" fmla="*/ 651642 w 3478924"/>
              <a:gd name="connsiteY107" fmla="*/ 1587062 h 1755227"/>
              <a:gd name="connsiteX108" fmla="*/ 630621 w 3478924"/>
              <a:gd name="connsiteY108" fmla="*/ 1618593 h 1755227"/>
              <a:gd name="connsiteX109" fmla="*/ 567559 w 3478924"/>
              <a:gd name="connsiteY109" fmla="*/ 1660634 h 1755227"/>
              <a:gd name="connsiteX110" fmla="*/ 536028 w 3478924"/>
              <a:gd name="connsiteY110" fmla="*/ 1681655 h 1755227"/>
              <a:gd name="connsiteX111" fmla="*/ 472966 w 3478924"/>
              <a:gd name="connsiteY111" fmla="*/ 1723696 h 1755227"/>
              <a:gd name="connsiteX112" fmla="*/ 409904 w 3478924"/>
              <a:gd name="connsiteY112" fmla="*/ 1744717 h 1755227"/>
              <a:gd name="connsiteX113" fmla="*/ 378373 w 3478924"/>
              <a:gd name="connsiteY113" fmla="*/ 1755227 h 1755227"/>
              <a:gd name="connsiteX114" fmla="*/ 178676 w 3478924"/>
              <a:gd name="connsiteY114" fmla="*/ 1723696 h 1755227"/>
              <a:gd name="connsiteX115" fmla="*/ 115614 w 3478924"/>
              <a:gd name="connsiteY115" fmla="*/ 1681655 h 1755227"/>
              <a:gd name="connsiteX116" fmla="*/ 84083 w 3478924"/>
              <a:gd name="connsiteY116" fmla="*/ 1618593 h 1755227"/>
              <a:gd name="connsiteX117" fmla="*/ 63062 w 3478924"/>
              <a:gd name="connsiteY117" fmla="*/ 1587062 h 1755227"/>
              <a:gd name="connsiteX118" fmla="*/ 42042 w 3478924"/>
              <a:gd name="connsiteY118" fmla="*/ 1524000 h 1755227"/>
              <a:gd name="connsiteX119" fmla="*/ 0 w 3478924"/>
              <a:gd name="connsiteY119" fmla="*/ 1481958 h 1755227"/>
              <a:gd name="connsiteX120" fmla="*/ 0 w 3478924"/>
              <a:gd name="connsiteY120" fmla="*/ 1534510 h 175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3478924" h="1755227">
                <a:moveTo>
                  <a:pt x="0" y="1534510"/>
                </a:moveTo>
                <a:lnTo>
                  <a:pt x="0" y="1534510"/>
                </a:lnTo>
                <a:cubicBezTo>
                  <a:pt x="64" y="1533873"/>
                  <a:pt x="12330" y="1388074"/>
                  <a:pt x="21021" y="1366345"/>
                </a:cubicBezTo>
                <a:cubicBezTo>
                  <a:pt x="27527" y="1350080"/>
                  <a:pt x="42042" y="1338317"/>
                  <a:pt x="52552" y="1324303"/>
                </a:cubicBezTo>
                <a:cubicBezTo>
                  <a:pt x="56055" y="1313793"/>
                  <a:pt x="57682" y="1302457"/>
                  <a:pt x="63062" y="1292772"/>
                </a:cubicBezTo>
                <a:cubicBezTo>
                  <a:pt x="75331" y="1270687"/>
                  <a:pt x="105104" y="1229710"/>
                  <a:pt x="105104" y="1229710"/>
                </a:cubicBezTo>
                <a:cubicBezTo>
                  <a:pt x="118320" y="1190060"/>
                  <a:pt x="121515" y="1171257"/>
                  <a:pt x="157655" y="1135117"/>
                </a:cubicBezTo>
                <a:cubicBezTo>
                  <a:pt x="168165" y="1124607"/>
                  <a:pt x="179670" y="1115005"/>
                  <a:pt x="189186" y="1103586"/>
                </a:cubicBezTo>
                <a:cubicBezTo>
                  <a:pt x="197273" y="1093882"/>
                  <a:pt x="202120" y="1081759"/>
                  <a:pt x="210207" y="1072055"/>
                </a:cubicBezTo>
                <a:cubicBezTo>
                  <a:pt x="219723" y="1060636"/>
                  <a:pt x="232222" y="1051943"/>
                  <a:pt x="241738" y="1040524"/>
                </a:cubicBezTo>
                <a:cubicBezTo>
                  <a:pt x="257261" y="1021897"/>
                  <a:pt x="274710" y="988116"/>
                  <a:pt x="283780" y="966952"/>
                </a:cubicBezTo>
                <a:cubicBezTo>
                  <a:pt x="288144" y="956769"/>
                  <a:pt x="289335" y="945330"/>
                  <a:pt x="294290" y="935421"/>
                </a:cubicBezTo>
                <a:cubicBezTo>
                  <a:pt x="299939" y="924122"/>
                  <a:pt x="308304" y="914400"/>
                  <a:pt x="315311" y="903889"/>
                </a:cubicBezTo>
                <a:cubicBezTo>
                  <a:pt x="318814" y="893379"/>
                  <a:pt x="320441" y="882043"/>
                  <a:pt x="325821" y="872358"/>
                </a:cubicBezTo>
                <a:cubicBezTo>
                  <a:pt x="338090" y="850274"/>
                  <a:pt x="359872" y="833263"/>
                  <a:pt x="367862" y="809296"/>
                </a:cubicBezTo>
                <a:cubicBezTo>
                  <a:pt x="386362" y="753798"/>
                  <a:pt x="372228" y="786982"/>
                  <a:pt x="420414" y="714703"/>
                </a:cubicBezTo>
                <a:lnTo>
                  <a:pt x="462455" y="651641"/>
                </a:lnTo>
                <a:cubicBezTo>
                  <a:pt x="469462" y="641131"/>
                  <a:pt x="472966" y="627117"/>
                  <a:pt x="483476" y="620110"/>
                </a:cubicBezTo>
                <a:lnTo>
                  <a:pt x="515007" y="599089"/>
                </a:lnTo>
                <a:cubicBezTo>
                  <a:pt x="567198" y="520803"/>
                  <a:pt x="500120" y="616953"/>
                  <a:pt x="567559" y="536027"/>
                </a:cubicBezTo>
                <a:cubicBezTo>
                  <a:pt x="575646" y="526323"/>
                  <a:pt x="579648" y="513428"/>
                  <a:pt x="588580" y="504496"/>
                </a:cubicBezTo>
                <a:cubicBezTo>
                  <a:pt x="597512" y="495564"/>
                  <a:pt x="610407" y="491563"/>
                  <a:pt x="620111" y="483476"/>
                </a:cubicBezTo>
                <a:cubicBezTo>
                  <a:pt x="631530" y="473960"/>
                  <a:pt x="640223" y="461461"/>
                  <a:pt x="651642" y="451945"/>
                </a:cubicBezTo>
                <a:cubicBezTo>
                  <a:pt x="678809" y="429306"/>
                  <a:pt x="683102" y="430948"/>
                  <a:pt x="714704" y="420414"/>
                </a:cubicBezTo>
                <a:cubicBezTo>
                  <a:pt x="786984" y="372227"/>
                  <a:pt x="753799" y="386361"/>
                  <a:pt x="809297" y="367862"/>
                </a:cubicBezTo>
                <a:lnTo>
                  <a:pt x="872359" y="325821"/>
                </a:lnTo>
                <a:cubicBezTo>
                  <a:pt x="882869" y="318814"/>
                  <a:pt x="892592" y="310449"/>
                  <a:pt x="903890" y="304800"/>
                </a:cubicBezTo>
                <a:cubicBezTo>
                  <a:pt x="931918" y="290786"/>
                  <a:pt x="961900" y="280140"/>
                  <a:pt x="987973" y="262758"/>
                </a:cubicBezTo>
                <a:cubicBezTo>
                  <a:pt x="1078336" y="202518"/>
                  <a:pt x="964006" y="274741"/>
                  <a:pt x="1051035" y="231227"/>
                </a:cubicBezTo>
                <a:cubicBezTo>
                  <a:pt x="1123617" y="194936"/>
                  <a:pt x="1037112" y="221571"/>
                  <a:pt x="1124607" y="199696"/>
                </a:cubicBezTo>
                <a:cubicBezTo>
                  <a:pt x="1194583" y="129720"/>
                  <a:pt x="1119221" y="195681"/>
                  <a:pt x="1187669" y="157655"/>
                </a:cubicBezTo>
                <a:cubicBezTo>
                  <a:pt x="1209753" y="145386"/>
                  <a:pt x="1226764" y="123604"/>
                  <a:pt x="1250731" y="115614"/>
                </a:cubicBezTo>
                <a:cubicBezTo>
                  <a:pt x="1329986" y="89194"/>
                  <a:pt x="1232294" y="124832"/>
                  <a:pt x="1313793" y="84083"/>
                </a:cubicBezTo>
                <a:cubicBezTo>
                  <a:pt x="1323702" y="79128"/>
                  <a:pt x="1335415" y="78527"/>
                  <a:pt x="1345324" y="73572"/>
                </a:cubicBezTo>
                <a:cubicBezTo>
                  <a:pt x="1356622" y="67923"/>
                  <a:pt x="1365312" y="57682"/>
                  <a:pt x="1376855" y="52552"/>
                </a:cubicBezTo>
                <a:cubicBezTo>
                  <a:pt x="1397103" y="43553"/>
                  <a:pt x="1439918" y="31531"/>
                  <a:pt x="1439918" y="31531"/>
                </a:cubicBezTo>
                <a:cubicBezTo>
                  <a:pt x="1450428" y="24524"/>
                  <a:pt x="1460151" y="16159"/>
                  <a:pt x="1471449" y="10510"/>
                </a:cubicBezTo>
                <a:cubicBezTo>
                  <a:pt x="1481358" y="5555"/>
                  <a:pt x="1491901" y="0"/>
                  <a:pt x="1502980" y="0"/>
                </a:cubicBezTo>
                <a:cubicBezTo>
                  <a:pt x="1667679" y="0"/>
                  <a:pt x="1832304" y="7007"/>
                  <a:pt x="1996966" y="10510"/>
                </a:cubicBezTo>
                <a:cubicBezTo>
                  <a:pt x="2028450" y="14008"/>
                  <a:pt x="2116885" y="22097"/>
                  <a:pt x="2154621" y="31531"/>
                </a:cubicBezTo>
                <a:cubicBezTo>
                  <a:pt x="2176117" y="36905"/>
                  <a:pt x="2196662" y="45545"/>
                  <a:pt x="2217683" y="52552"/>
                </a:cubicBezTo>
                <a:lnTo>
                  <a:pt x="2280745" y="73572"/>
                </a:lnTo>
                <a:cubicBezTo>
                  <a:pt x="2291255" y="77076"/>
                  <a:pt x="2301528" y="81396"/>
                  <a:pt x="2312276" y="84083"/>
                </a:cubicBezTo>
                <a:cubicBezTo>
                  <a:pt x="2414845" y="109724"/>
                  <a:pt x="2286733" y="78406"/>
                  <a:pt x="2406869" y="105103"/>
                </a:cubicBezTo>
                <a:cubicBezTo>
                  <a:pt x="2420970" y="108237"/>
                  <a:pt x="2434611" y="113571"/>
                  <a:pt x="2448911" y="115614"/>
                </a:cubicBezTo>
                <a:cubicBezTo>
                  <a:pt x="2483766" y="120593"/>
                  <a:pt x="2518980" y="122621"/>
                  <a:pt x="2554014" y="126124"/>
                </a:cubicBezTo>
                <a:cubicBezTo>
                  <a:pt x="2568028" y="129627"/>
                  <a:pt x="2581807" y="134259"/>
                  <a:pt x="2596055" y="136634"/>
                </a:cubicBezTo>
                <a:cubicBezTo>
                  <a:pt x="2644927" y="144779"/>
                  <a:pt x="2743200" y="157655"/>
                  <a:pt x="2743200" y="157655"/>
                </a:cubicBezTo>
                <a:cubicBezTo>
                  <a:pt x="2777658" y="174884"/>
                  <a:pt x="2782748" y="179906"/>
                  <a:pt x="2816773" y="189186"/>
                </a:cubicBezTo>
                <a:cubicBezTo>
                  <a:pt x="2844645" y="196787"/>
                  <a:pt x="2874031" y="199478"/>
                  <a:pt x="2900855" y="210207"/>
                </a:cubicBezTo>
                <a:cubicBezTo>
                  <a:pt x="2973980" y="239456"/>
                  <a:pt x="2935509" y="225261"/>
                  <a:pt x="3016469" y="252248"/>
                </a:cubicBezTo>
                <a:cubicBezTo>
                  <a:pt x="3030483" y="262758"/>
                  <a:pt x="3043302" y="275088"/>
                  <a:pt x="3058511" y="283779"/>
                </a:cubicBezTo>
                <a:cubicBezTo>
                  <a:pt x="3068130" y="289276"/>
                  <a:pt x="3079859" y="289925"/>
                  <a:pt x="3090042" y="294289"/>
                </a:cubicBezTo>
                <a:cubicBezTo>
                  <a:pt x="3104443" y="300461"/>
                  <a:pt x="3118648" y="307249"/>
                  <a:pt x="3132083" y="315310"/>
                </a:cubicBezTo>
                <a:cubicBezTo>
                  <a:pt x="3153746" y="328308"/>
                  <a:pt x="3174124" y="343338"/>
                  <a:pt x="3195145" y="357352"/>
                </a:cubicBezTo>
                <a:cubicBezTo>
                  <a:pt x="3205655" y="364359"/>
                  <a:pt x="3214693" y="374377"/>
                  <a:pt x="3226676" y="378372"/>
                </a:cubicBezTo>
                <a:lnTo>
                  <a:pt x="3258207" y="388883"/>
                </a:lnTo>
                <a:cubicBezTo>
                  <a:pt x="3268717" y="399393"/>
                  <a:pt x="3277643" y="411775"/>
                  <a:pt x="3289738" y="420414"/>
                </a:cubicBezTo>
                <a:cubicBezTo>
                  <a:pt x="3386577" y="489583"/>
                  <a:pt x="3281329" y="390983"/>
                  <a:pt x="3363311" y="472965"/>
                </a:cubicBezTo>
                <a:cubicBezTo>
                  <a:pt x="3370318" y="486979"/>
                  <a:pt x="3376270" y="501572"/>
                  <a:pt x="3384331" y="515007"/>
                </a:cubicBezTo>
                <a:cubicBezTo>
                  <a:pt x="3397329" y="536671"/>
                  <a:pt x="3426373" y="578069"/>
                  <a:pt x="3426373" y="578069"/>
                </a:cubicBezTo>
                <a:lnTo>
                  <a:pt x="3457904" y="672662"/>
                </a:lnTo>
                <a:lnTo>
                  <a:pt x="3468414" y="704193"/>
                </a:lnTo>
                <a:lnTo>
                  <a:pt x="3478924" y="735724"/>
                </a:lnTo>
                <a:cubicBezTo>
                  <a:pt x="3475421" y="770758"/>
                  <a:pt x="3478768" y="807175"/>
                  <a:pt x="3468414" y="840827"/>
                </a:cubicBezTo>
                <a:cubicBezTo>
                  <a:pt x="3464043" y="855034"/>
                  <a:pt x="3448302" y="862842"/>
                  <a:pt x="3436883" y="872358"/>
                </a:cubicBezTo>
                <a:cubicBezTo>
                  <a:pt x="3427179" y="880445"/>
                  <a:pt x="3416650" y="887730"/>
                  <a:pt x="3405352" y="893379"/>
                </a:cubicBezTo>
                <a:cubicBezTo>
                  <a:pt x="3390278" y="900916"/>
                  <a:pt x="3345244" y="911034"/>
                  <a:pt x="3331780" y="914400"/>
                </a:cubicBezTo>
                <a:lnTo>
                  <a:pt x="2448911" y="903889"/>
                </a:lnTo>
                <a:cubicBezTo>
                  <a:pt x="2431861" y="903501"/>
                  <a:pt x="2349264" y="874177"/>
                  <a:pt x="2343807" y="872358"/>
                </a:cubicBezTo>
                <a:lnTo>
                  <a:pt x="2312276" y="861848"/>
                </a:lnTo>
                <a:cubicBezTo>
                  <a:pt x="2301766" y="854841"/>
                  <a:pt x="2292043" y="846476"/>
                  <a:pt x="2280745" y="840827"/>
                </a:cubicBezTo>
                <a:cubicBezTo>
                  <a:pt x="2270836" y="835872"/>
                  <a:pt x="2258432" y="836462"/>
                  <a:pt x="2249214" y="830317"/>
                </a:cubicBezTo>
                <a:cubicBezTo>
                  <a:pt x="2170484" y="777831"/>
                  <a:pt x="2261125" y="813266"/>
                  <a:pt x="2186152" y="788276"/>
                </a:cubicBezTo>
                <a:cubicBezTo>
                  <a:pt x="2175642" y="777766"/>
                  <a:pt x="2166988" y="764990"/>
                  <a:pt x="2154621" y="756745"/>
                </a:cubicBezTo>
                <a:cubicBezTo>
                  <a:pt x="2145403" y="750599"/>
                  <a:pt x="2133273" y="750598"/>
                  <a:pt x="2123090" y="746234"/>
                </a:cubicBezTo>
                <a:cubicBezTo>
                  <a:pt x="2108689" y="740062"/>
                  <a:pt x="2095450" y="731386"/>
                  <a:pt x="2081049" y="725214"/>
                </a:cubicBezTo>
                <a:cubicBezTo>
                  <a:pt x="2070866" y="720850"/>
                  <a:pt x="2059427" y="719658"/>
                  <a:pt x="2049518" y="714703"/>
                </a:cubicBezTo>
                <a:cubicBezTo>
                  <a:pt x="2038220" y="709054"/>
                  <a:pt x="2029284" y="699332"/>
                  <a:pt x="2017986" y="693683"/>
                </a:cubicBezTo>
                <a:cubicBezTo>
                  <a:pt x="2008077" y="688728"/>
                  <a:pt x="1996364" y="688127"/>
                  <a:pt x="1986455" y="683172"/>
                </a:cubicBezTo>
                <a:cubicBezTo>
                  <a:pt x="1975157" y="677523"/>
                  <a:pt x="1966467" y="667282"/>
                  <a:pt x="1954924" y="662152"/>
                </a:cubicBezTo>
                <a:cubicBezTo>
                  <a:pt x="1934676" y="653153"/>
                  <a:pt x="1912883" y="648138"/>
                  <a:pt x="1891862" y="641131"/>
                </a:cubicBezTo>
                <a:lnTo>
                  <a:pt x="1828800" y="620110"/>
                </a:lnTo>
                <a:lnTo>
                  <a:pt x="1797269" y="609600"/>
                </a:lnTo>
                <a:cubicBezTo>
                  <a:pt x="1786759" y="606096"/>
                  <a:pt x="1776666" y="600910"/>
                  <a:pt x="1765738" y="599089"/>
                </a:cubicBezTo>
                <a:lnTo>
                  <a:pt x="1702676" y="588579"/>
                </a:lnTo>
                <a:lnTo>
                  <a:pt x="1555531" y="567558"/>
                </a:lnTo>
                <a:cubicBezTo>
                  <a:pt x="1488966" y="571062"/>
                  <a:pt x="1422018" y="570127"/>
                  <a:pt x="1355835" y="578069"/>
                </a:cubicBezTo>
                <a:cubicBezTo>
                  <a:pt x="1333835" y="580709"/>
                  <a:pt x="1292773" y="599089"/>
                  <a:pt x="1292773" y="599089"/>
                </a:cubicBezTo>
                <a:cubicBezTo>
                  <a:pt x="1264746" y="617774"/>
                  <a:pt x="1251499" y="623628"/>
                  <a:pt x="1229711" y="651641"/>
                </a:cubicBezTo>
                <a:cubicBezTo>
                  <a:pt x="1214200" y="671583"/>
                  <a:pt x="1187669" y="714703"/>
                  <a:pt x="1187669" y="714703"/>
                </a:cubicBezTo>
                <a:cubicBezTo>
                  <a:pt x="1180662" y="735724"/>
                  <a:pt x="1178940" y="759329"/>
                  <a:pt x="1166649" y="777765"/>
                </a:cubicBezTo>
                <a:cubicBezTo>
                  <a:pt x="1159642" y="788275"/>
                  <a:pt x="1151895" y="798328"/>
                  <a:pt x="1145628" y="809296"/>
                </a:cubicBezTo>
                <a:cubicBezTo>
                  <a:pt x="1092288" y="902641"/>
                  <a:pt x="1154800" y="806049"/>
                  <a:pt x="1103586" y="882869"/>
                </a:cubicBezTo>
                <a:cubicBezTo>
                  <a:pt x="1096579" y="903890"/>
                  <a:pt x="1094857" y="927495"/>
                  <a:pt x="1082566" y="945931"/>
                </a:cubicBezTo>
                <a:lnTo>
                  <a:pt x="1040524" y="1008993"/>
                </a:lnTo>
                <a:cubicBezTo>
                  <a:pt x="1033517" y="1019503"/>
                  <a:pt x="1023499" y="1028541"/>
                  <a:pt x="1019504" y="1040524"/>
                </a:cubicBezTo>
                <a:cubicBezTo>
                  <a:pt x="998853" y="1102474"/>
                  <a:pt x="1022915" y="1041371"/>
                  <a:pt x="977462" y="1114096"/>
                </a:cubicBezTo>
                <a:cubicBezTo>
                  <a:pt x="969158" y="1127382"/>
                  <a:pt x="965549" y="1143388"/>
                  <a:pt x="956442" y="1156138"/>
                </a:cubicBezTo>
                <a:cubicBezTo>
                  <a:pt x="947803" y="1168233"/>
                  <a:pt x="934037" y="1175936"/>
                  <a:pt x="924911" y="1187669"/>
                </a:cubicBezTo>
                <a:cubicBezTo>
                  <a:pt x="909400" y="1207611"/>
                  <a:pt x="896883" y="1229710"/>
                  <a:pt x="882869" y="1250731"/>
                </a:cubicBezTo>
                <a:lnTo>
                  <a:pt x="798786" y="1376855"/>
                </a:lnTo>
                <a:cubicBezTo>
                  <a:pt x="791779" y="1387365"/>
                  <a:pt x="781761" y="1396403"/>
                  <a:pt x="777766" y="1408386"/>
                </a:cubicBezTo>
                <a:cubicBezTo>
                  <a:pt x="774262" y="1418896"/>
                  <a:pt x="772635" y="1430232"/>
                  <a:pt x="767255" y="1439917"/>
                </a:cubicBezTo>
                <a:cubicBezTo>
                  <a:pt x="754986" y="1462001"/>
                  <a:pt x="739228" y="1481958"/>
                  <a:pt x="725214" y="1502979"/>
                </a:cubicBezTo>
                <a:lnTo>
                  <a:pt x="704193" y="1534510"/>
                </a:lnTo>
                <a:cubicBezTo>
                  <a:pt x="697186" y="1545020"/>
                  <a:pt x="693683" y="1559034"/>
                  <a:pt x="683173" y="1566041"/>
                </a:cubicBezTo>
                <a:lnTo>
                  <a:pt x="651642" y="1587062"/>
                </a:lnTo>
                <a:cubicBezTo>
                  <a:pt x="644635" y="1597572"/>
                  <a:pt x="640128" y="1610275"/>
                  <a:pt x="630621" y="1618593"/>
                </a:cubicBezTo>
                <a:cubicBezTo>
                  <a:pt x="611608" y="1635229"/>
                  <a:pt x="588580" y="1646620"/>
                  <a:pt x="567559" y="1660634"/>
                </a:cubicBezTo>
                <a:lnTo>
                  <a:pt x="536028" y="1681655"/>
                </a:lnTo>
                <a:lnTo>
                  <a:pt x="472966" y="1723696"/>
                </a:lnTo>
                <a:lnTo>
                  <a:pt x="409904" y="1744717"/>
                </a:lnTo>
                <a:lnTo>
                  <a:pt x="378373" y="1755227"/>
                </a:lnTo>
                <a:cubicBezTo>
                  <a:pt x="343619" y="1752554"/>
                  <a:pt x="224937" y="1754537"/>
                  <a:pt x="178676" y="1723696"/>
                </a:cubicBezTo>
                <a:lnTo>
                  <a:pt x="115614" y="1681655"/>
                </a:lnTo>
                <a:cubicBezTo>
                  <a:pt x="55370" y="1591291"/>
                  <a:pt x="127598" y="1705622"/>
                  <a:pt x="84083" y="1618593"/>
                </a:cubicBezTo>
                <a:cubicBezTo>
                  <a:pt x="78434" y="1607295"/>
                  <a:pt x="70069" y="1597572"/>
                  <a:pt x="63062" y="1587062"/>
                </a:cubicBezTo>
                <a:cubicBezTo>
                  <a:pt x="56055" y="1566041"/>
                  <a:pt x="60478" y="1536291"/>
                  <a:pt x="42042" y="1524000"/>
                </a:cubicBezTo>
                <a:cubicBezTo>
                  <a:pt x="3993" y="1498633"/>
                  <a:pt x="16160" y="1514277"/>
                  <a:pt x="0" y="1481958"/>
                </a:cubicBezTo>
                <a:lnTo>
                  <a:pt x="0" y="153451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1EFA5A1-38ED-7E4F-ADE3-5DFB84A93D6A}"/>
              </a:ext>
            </a:extLst>
          </p:cNvPr>
          <p:cNvSpPr/>
          <p:nvPr/>
        </p:nvSpPr>
        <p:spPr>
          <a:xfrm>
            <a:off x="2343807" y="1355834"/>
            <a:ext cx="3070620" cy="2060028"/>
          </a:xfrm>
          <a:custGeom>
            <a:avLst/>
            <a:gdLst>
              <a:gd name="connsiteX0" fmla="*/ 1397876 w 3070620"/>
              <a:gd name="connsiteY0" fmla="*/ 42042 h 2060028"/>
              <a:gd name="connsiteX1" fmla="*/ 1397876 w 3070620"/>
              <a:gd name="connsiteY1" fmla="*/ 42042 h 2060028"/>
              <a:gd name="connsiteX2" fmla="*/ 1156138 w 3070620"/>
              <a:gd name="connsiteY2" fmla="*/ 63063 h 2060028"/>
              <a:gd name="connsiteX3" fmla="*/ 1114096 w 3070620"/>
              <a:gd name="connsiteY3" fmla="*/ 84083 h 2060028"/>
              <a:gd name="connsiteX4" fmla="*/ 1008993 w 3070620"/>
              <a:gd name="connsiteY4" fmla="*/ 126125 h 2060028"/>
              <a:gd name="connsiteX5" fmla="*/ 935421 w 3070620"/>
              <a:gd name="connsiteY5" fmla="*/ 157656 h 2060028"/>
              <a:gd name="connsiteX6" fmla="*/ 830317 w 3070620"/>
              <a:gd name="connsiteY6" fmla="*/ 220718 h 2060028"/>
              <a:gd name="connsiteX7" fmla="*/ 746234 w 3070620"/>
              <a:gd name="connsiteY7" fmla="*/ 262759 h 2060028"/>
              <a:gd name="connsiteX8" fmla="*/ 714703 w 3070620"/>
              <a:gd name="connsiteY8" fmla="*/ 294290 h 2060028"/>
              <a:gd name="connsiteX9" fmla="*/ 672662 w 3070620"/>
              <a:gd name="connsiteY9" fmla="*/ 315311 h 2060028"/>
              <a:gd name="connsiteX10" fmla="*/ 641131 w 3070620"/>
              <a:gd name="connsiteY10" fmla="*/ 336332 h 2060028"/>
              <a:gd name="connsiteX11" fmla="*/ 599090 w 3070620"/>
              <a:gd name="connsiteY11" fmla="*/ 399394 h 2060028"/>
              <a:gd name="connsiteX12" fmla="*/ 588579 w 3070620"/>
              <a:gd name="connsiteY12" fmla="*/ 430925 h 2060028"/>
              <a:gd name="connsiteX13" fmla="*/ 557048 w 3070620"/>
              <a:gd name="connsiteY13" fmla="*/ 451945 h 2060028"/>
              <a:gd name="connsiteX14" fmla="*/ 525517 w 3070620"/>
              <a:gd name="connsiteY14" fmla="*/ 483476 h 2060028"/>
              <a:gd name="connsiteX15" fmla="*/ 451945 w 3070620"/>
              <a:gd name="connsiteY15" fmla="*/ 546538 h 2060028"/>
              <a:gd name="connsiteX16" fmla="*/ 399393 w 3070620"/>
              <a:gd name="connsiteY16" fmla="*/ 609600 h 2060028"/>
              <a:gd name="connsiteX17" fmla="*/ 367862 w 3070620"/>
              <a:gd name="connsiteY17" fmla="*/ 630621 h 2060028"/>
              <a:gd name="connsiteX18" fmla="*/ 304800 w 3070620"/>
              <a:gd name="connsiteY18" fmla="*/ 693683 h 2060028"/>
              <a:gd name="connsiteX19" fmla="*/ 273269 w 3070620"/>
              <a:gd name="connsiteY19" fmla="*/ 735725 h 2060028"/>
              <a:gd name="connsiteX20" fmla="*/ 231227 w 3070620"/>
              <a:gd name="connsiteY20" fmla="*/ 767256 h 2060028"/>
              <a:gd name="connsiteX21" fmla="*/ 189186 w 3070620"/>
              <a:gd name="connsiteY21" fmla="*/ 830318 h 2060028"/>
              <a:gd name="connsiteX22" fmla="*/ 168165 w 3070620"/>
              <a:gd name="connsiteY22" fmla="*/ 861849 h 2060028"/>
              <a:gd name="connsiteX23" fmla="*/ 136634 w 3070620"/>
              <a:gd name="connsiteY23" fmla="*/ 893380 h 2060028"/>
              <a:gd name="connsiteX24" fmla="*/ 105103 w 3070620"/>
              <a:gd name="connsiteY24" fmla="*/ 987973 h 2060028"/>
              <a:gd name="connsiteX25" fmla="*/ 94593 w 3070620"/>
              <a:gd name="connsiteY25" fmla="*/ 1019504 h 2060028"/>
              <a:gd name="connsiteX26" fmla="*/ 84083 w 3070620"/>
              <a:gd name="connsiteY26" fmla="*/ 1051035 h 2060028"/>
              <a:gd name="connsiteX27" fmla="*/ 63062 w 3070620"/>
              <a:gd name="connsiteY27" fmla="*/ 1124607 h 2060028"/>
              <a:gd name="connsiteX28" fmla="*/ 42041 w 3070620"/>
              <a:gd name="connsiteY28" fmla="*/ 1156138 h 2060028"/>
              <a:gd name="connsiteX29" fmla="*/ 10510 w 3070620"/>
              <a:gd name="connsiteY29" fmla="*/ 1250732 h 2060028"/>
              <a:gd name="connsiteX30" fmla="*/ 0 w 3070620"/>
              <a:gd name="connsiteY30" fmla="*/ 1282263 h 2060028"/>
              <a:gd name="connsiteX31" fmla="*/ 31531 w 3070620"/>
              <a:gd name="connsiteY31" fmla="*/ 1387366 h 2060028"/>
              <a:gd name="connsiteX32" fmla="*/ 94593 w 3070620"/>
              <a:gd name="connsiteY32" fmla="*/ 1408387 h 2060028"/>
              <a:gd name="connsiteX33" fmla="*/ 136634 w 3070620"/>
              <a:gd name="connsiteY33" fmla="*/ 1429407 h 2060028"/>
              <a:gd name="connsiteX34" fmla="*/ 231227 w 3070620"/>
              <a:gd name="connsiteY34" fmla="*/ 1481959 h 2060028"/>
              <a:gd name="connsiteX35" fmla="*/ 367862 w 3070620"/>
              <a:gd name="connsiteY35" fmla="*/ 1555532 h 2060028"/>
              <a:gd name="connsiteX36" fmla="*/ 409903 w 3070620"/>
              <a:gd name="connsiteY36" fmla="*/ 1566042 h 2060028"/>
              <a:gd name="connsiteX37" fmla="*/ 483476 w 3070620"/>
              <a:gd name="connsiteY37" fmla="*/ 1608083 h 2060028"/>
              <a:gd name="connsiteX38" fmla="*/ 515007 w 3070620"/>
              <a:gd name="connsiteY38" fmla="*/ 1629104 h 2060028"/>
              <a:gd name="connsiteX39" fmla="*/ 588579 w 3070620"/>
              <a:gd name="connsiteY39" fmla="*/ 1650125 h 2060028"/>
              <a:gd name="connsiteX40" fmla="*/ 620110 w 3070620"/>
              <a:gd name="connsiteY40" fmla="*/ 1671145 h 2060028"/>
              <a:gd name="connsiteX41" fmla="*/ 714703 w 3070620"/>
              <a:gd name="connsiteY41" fmla="*/ 1702676 h 2060028"/>
              <a:gd name="connsiteX42" fmla="*/ 746234 w 3070620"/>
              <a:gd name="connsiteY42" fmla="*/ 1713187 h 2060028"/>
              <a:gd name="connsiteX43" fmla="*/ 830317 w 3070620"/>
              <a:gd name="connsiteY43" fmla="*/ 1755228 h 2060028"/>
              <a:gd name="connsiteX44" fmla="*/ 872359 w 3070620"/>
              <a:gd name="connsiteY44" fmla="*/ 1776249 h 2060028"/>
              <a:gd name="connsiteX45" fmla="*/ 903890 w 3070620"/>
              <a:gd name="connsiteY45" fmla="*/ 1797269 h 2060028"/>
              <a:gd name="connsiteX46" fmla="*/ 945931 w 3070620"/>
              <a:gd name="connsiteY46" fmla="*/ 1807780 h 2060028"/>
              <a:gd name="connsiteX47" fmla="*/ 987972 w 3070620"/>
              <a:gd name="connsiteY47" fmla="*/ 1828800 h 2060028"/>
              <a:gd name="connsiteX48" fmla="*/ 1051034 w 3070620"/>
              <a:gd name="connsiteY48" fmla="*/ 1839311 h 2060028"/>
              <a:gd name="connsiteX49" fmla="*/ 1093076 w 3070620"/>
              <a:gd name="connsiteY49" fmla="*/ 1849821 h 2060028"/>
              <a:gd name="connsiteX50" fmla="*/ 1156138 w 3070620"/>
              <a:gd name="connsiteY50" fmla="*/ 1860332 h 2060028"/>
              <a:gd name="connsiteX51" fmla="*/ 1198179 w 3070620"/>
              <a:gd name="connsiteY51" fmla="*/ 1870842 h 2060028"/>
              <a:gd name="connsiteX52" fmla="*/ 1313793 w 3070620"/>
              <a:gd name="connsiteY52" fmla="*/ 1891863 h 2060028"/>
              <a:gd name="connsiteX53" fmla="*/ 1429407 w 3070620"/>
              <a:gd name="connsiteY53" fmla="*/ 1933904 h 2060028"/>
              <a:gd name="connsiteX54" fmla="*/ 1513490 w 3070620"/>
              <a:gd name="connsiteY54" fmla="*/ 1954925 h 2060028"/>
              <a:gd name="connsiteX55" fmla="*/ 1587062 w 3070620"/>
              <a:gd name="connsiteY55" fmla="*/ 1986456 h 2060028"/>
              <a:gd name="connsiteX56" fmla="*/ 1618593 w 3070620"/>
              <a:gd name="connsiteY56" fmla="*/ 1996966 h 2060028"/>
              <a:gd name="connsiteX57" fmla="*/ 1734207 w 3070620"/>
              <a:gd name="connsiteY57" fmla="*/ 2017987 h 2060028"/>
              <a:gd name="connsiteX58" fmla="*/ 2049517 w 3070620"/>
              <a:gd name="connsiteY58" fmla="*/ 2028497 h 2060028"/>
              <a:gd name="connsiteX59" fmla="*/ 2217683 w 3070620"/>
              <a:gd name="connsiteY59" fmla="*/ 2039007 h 2060028"/>
              <a:gd name="connsiteX60" fmla="*/ 2638096 w 3070620"/>
              <a:gd name="connsiteY60" fmla="*/ 2049518 h 2060028"/>
              <a:gd name="connsiteX61" fmla="*/ 2690648 w 3070620"/>
              <a:gd name="connsiteY61" fmla="*/ 2060028 h 2060028"/>
              <a:gd name="connsiteX62" fmla="*/ 2890345 w 3070620"/>
              <a:gd name="connsiteY62" fmla="*/ 2049518 h 2060028"/>
              <a:gd name="connsiteX63" fmla="*/ 2995448 w 3070620"/>
              <a:gd name="connsiteY63" fmla="*/ 2007476 h 2060028"/>
              <a:gd name="connsiteX64" fmla="*/ 3026979 w 3070620"/>
              <a:gd name="connsiteY64" fmla="*/ 1986456 h 2060028"/>
              <a:gd name="connsiteX65" fmla="*/ 3058510 w 3070620"/>
              <a:gd name="connsiteY65" fmla="*/ 1954925 h 2060028"/>
              <a:gd name="connsiteX66" fmla="*/ 3058510 w 3070620"/>
              <a:gd name="connsiteY66" fmla="*/ 1818290 h 2060028"/>
              <a:gd name="connsiteX67" fmla="*/ 3048000 w 3070620"/>
              <a:gd name="connsiteY67" fmla="*/ 1786759 h 2060028"/>
              <a:gd name="connsiteX68" fmla="*/ 3016469 w 3070620"/>
              <a:gd name="connsiteY68" fmla="*/ 1755228 h 2060028"/>
              <a:gd name="connsiteX69" fmla="*/ 2963917 w 3070620"/>
              <a:gd name="connsiteY69" fmla="*/ 1702676 h 2060028"/>
              <a:gd name="connsiteX70" fmla="*/ 2921876 w 3070620"/>
              <a:gd name="connsiteY70" fmla="*/ 1576552 h 2060028"/>
              <a:gd name="connsiteX71" fmla="*/ 2911365 w 3070620"/>
              <a:gd name="connsiteY71" fmla="*/ 1545021 h 2060028"/>
              <a:gd name="connsiteX72" fmla="*/ 2890345 w 3070620"/>
              <a:gd name="connsiteY72" fmla="*/ 1513490 h 2060028"/>
              <a:gd name="connsiteX73" fmla="*/ 2869324 w 3070620"/>
              <a:gd name="connsiteY73" fmla="*/ 1450428 h 2060028"/>
              <a:gd name="connsiteX74" fmla="*/ 2858814 w 3070620"/>
              <a:gd name="connsiteY74" fmla="*/ 1418897 h 2060028"/>
              <a:gd name="connsiteX75" fmla="*/ 2837793 w 3070620"/>
              <a:gd name="connsiteY75" fmla="*/ 1387366 h 2060028"/>
              <a:gd name="connsiteX76" fmla="*/ 2575034 w 3070620"/>
              <a:gd name="connsiteY76" fmla="*/ 1397876 h 2060028"/>
              <a:gd name="connsiteX77" fmla="*/ 2490952 w 3070620"/>
              <a:gd name="connsiteY77" fmla="*/ 1408387 h 2060028"/>
              <a:gd name="connsiteX78" fmla="*/ 1418896 w 3070620"/>
              <a:gd name="connsiteY78" fmla="*/ 1397876 h 2060028"/>
              <a:gd name="connsiteX79" fmla="*/ 1145627 w 3070620"/>
              <a:gd name="connsiteY79" fmla="*/ 1387366 h 2060028"/>
              <a:gd name="connsiteX80" fmla="*/ 1093076 w 3070620"/>
              <a:gd name="connsiteY80" fmla="*/ 1376856 h 2060028"/>
              <a:gd name="connsiteX81" fmla="*/ 1030014 w 3070620"/>
              <a:gd name="connsiteY81" fmla="*/ 1366345 h 2060028"/>
              <a:gd name="connsiteX82" fmla="*/ 903890 w 3070620"/>
              <a:gd name="connsiteY82" fmla="*/ 1345325 h 2060028"/>
              <a:gd name="connsiteX83" fmla="*/ 872359 w 3070620"/>
              <a:gd name="connsiteY83" fmla="*/ 1334814 h 2060028"/>
              <a:gd name="connsiteX84" fmla="*/ 830317 w 3070620"/>
              <a:gd name="connsiteY84" fmla="*/ 1271752 h 2060028"/>
              <a:gd name="connsiteX85" fmla="*/ 809296 w 3070620"/>
              <a:gd name="connsiteY85" fmla="*/ 1240221 h 2060028"/>
              <a:gd name="connsiteX86" fmla="*/ 798786 w 3070620"/>
              <a:gd name="connsiteY86" fmla="*/ 1061545 h 2060028"/>
              <a:gd name="connsiteX87" fmla="*/ 819807 w 3070620"/>
              <a:gd name="connsiteY87" fmla="*/ 1030014 h 2060028"/>
              <a:gd name="connsiteX88" fmla="*/ 882869 w 3070620"/>
              <a:gd name="connsiteY88" fmla="*/ 966952 h 2060028"/>
              <a:gd name="connsiteX89" fmla="*/ 935421 w 3070620"/>
              <a:gd name="connsiteY89" fmla="*/ 914400 h 2060028"/>
              <a:gd name="connsiteX90" fmla="*/ 1008993 w 3070620"/>
              <a:gd name="connsiteY90" fmla="*/ 840828 h 2060028"/>
              <a:gd name="connsiteX91" fmla="*/ 1072055 w 3070620"/>
              <a:gd name="connsiteY91" fmla="*/ 798787 h 2060028"/>
              <a:gd name="connsiteX92" fmla="*/ 1114096 w 3070620"/>
              <a:gd name="connsiteY92" fmla="*/ 777766 h 2060028"/>
              <a:gd name="connsiteX93" fmla="*/ 1145627 w 3070620"/>
              <a:gd name="connsiteY93" fmla="*/ 746235 h 2060028"/>
              <a:gd name="connsiteX94" fmla="*/ 1198179 w 3070620"/>
              <a:gd name="connsiteY94" fmla="*/ 714704 h 2060028"/>
              <a:gd name="connsiteX95" fmla="*/ 1229710 w 3070620"/>
              <a:gd name="connsiteY95" fmla="*/ 693683 h 2060028"/>
              <a:gd name="connsiteX96" fmla="*/ 1292772 w 3070620"/>
              <a:gd name="connsiteY96" fmla="*/ 662152 h 2060028"/>
              <a:gd name="connsiteX97" fmla="*/ 1355834 w 3070620"/>
              <a:gd name="connsiteY97" fmla="*/ 609600 h 2060028"/>
              <a:gd name="connsiteX98" fmla="*/ 1418896 w 3070620"/>
              <a:gd name="connsiteY98" fmla="*/ 567559 h 2060028"/>
              <a:gd name="connsiteX99" fmla="*/ 1450427 w 3070620"/>
              <a:gd name="connsiteY99" fmla="*/ 546538 h 2060028"/>
              <a:gd name="connsiteX100" fmla="*/ 1481959 w 3070620"/>
              <a:gd name="connsiteY100" fmla="*/ 536028 h 2060028"/>
              <a:gd name="connsiteX101" fmla="*/ 1545021 w 3070620"/>
              <a:gd name="connsiteY101" fmla="*/ 483476 h 2060028"/>
              <a:gd name="connsiteX102" fmla="*/ 1608083 w 3070620"/>
              <a:gd name="connsiteY102" fmla="*/ 441435 h 2060028"/>
              <a:gd name="connsiteX103" fmla="*/ 1681655 w 3070620"/>
              <a:gd name="connsiteY103" fmla="*/ 388883 h 2060028"/>
              <a:gd name="connsiteX104" fmla="*/ 1734207 w 3070620"/>
              <a:gd name="connsiteY104" fmla="*/ 336332 h 2060028"/>
              <a:gd name="connsiteX105" fmla="*/ 1765738 w 3070620"/>
              <a:gd name="connsiteY105" fmla="*/ 273269 h 2060028"/>
              <a:gd name="connsiteX106" fmla="*/ 1755227 w 3070620"/>
              <a:gd name="connsiteY106" fmla="*/ 199697 h 2060028"/>
              <a:gd name="connsiteX107" fmla="*/ 1734207 w 3070620"/>
              <a:gd name="connsiteY107" fmla="*/ 168166 h 2060028"/>
              <a:gd name="connsiteX108" fmla="*/ 1671145 w 3070620"/>
              <a:gd name="connsiteY108" fmla="*/ 115614 h 2060028"/>
              <a:gd name="connsiteX109" fmla="*/ 1618593 w 3070620"/>
              <a:gd name="connsiteY109" fmla="*/ 63063 h 2060028"/>
              <a:gd name="connsiteX110" fmla="*/ 1597572 w 3070620"/>
              <a:gd name="connsiteY110" fmla="*/ 31532 h 2060028"/>
              <a:gd name="connsiteX111" fmla="*/ 1534510 w 3070620"/>
              <a:gd name="connsiteY111" fmla="*/ 0 h 2060028"/>
              <a:gd name="connsiteX112" fmla="*/ 1345324 w 3070620"/>
              <a:gd name="connsiteY112" fmla="*/ 10511 h 2060028"/>
              <a:gd name="connsiteX113" fmla="*/ 1397876 w 3070620"/>
              <a:gd name="connsiteY113" fmla="*/ 42042 h 206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070620" h="2060028">
                <a:moveTo>
                  <a:pt x="1397876" y="42042"/>
                </a:moveTo>
                <a:lnTo>
                  <a:pt x="1397876" y="42042"/>
                </a:lnTo>
                <a:lnTo>
                  <a:pt x="1156138" y="63063"/>
                </a:lnTo>
                <a:cubicBezTo>
                  <a:pt x="1142124" y="70070"/>
                  <a:pt x="1128497" y="77911"/>
                  <a:pt x="1114096" y="84083"/>
                </a:cubicBezTo>
                <a:cubicBezTo>
                  <a:pt x="1079414" y="98947"/>
                  <a:pt x="1040389" y="105195"/>
                  <a:pt x="1008993" y="126125"/>
                </a:cubicBezTo>
                <a:cubicBezTo>
                  <a:pt x="965443" y="155157"/>
                  <a:pt x="989717" y="144081"/>
                  <a:pt x="935421" y="157656"/>
                </a:cubicBezTo>
                <a:cubicBezTo>
                  <a:pt x="900386" y="178677"/>
                  <a:pt x="866861" y="202446"/>
                  <a:pt x="830317" y="220718"/>
                </a:cubicBezTo>
                <a:cubicBezTo>
                  <a:pt x="802289" y="234732"/>
                  <a:pt x="768392" y="240601"/>
                  <a:pt x="746234" y="262759"/>
                </a:cubicBezTo>
                <a:cubicBezTo>
                  <a:pt x="735724" y="273269"/>
                  <a:pt x="726798" y="285650"/>
                  <a:pt x="714703" y="294290"/>
                </a:cubicBezTo>
                <a:cubicBezTo>
                  <a:pt x="701954" y="303397"/>
                  <a:pt x="686265" y="307537"/>
                  <a:pt x="672662" y="315311"/>
                </a:cubicBezTo>
                <a:cubicBezTo>
                  <a:pt x="661694" y="321578"/>
                  <a:pt x="651641" y="329325"/>
                  <a:pt x="641131" y="336332"/>
                </a:cubicBezTo>
                <a:cubicBezTo>
                  <a:pt x="627117" y="357353"/>
                  <a:pt x="607080" y="375427"/>
                  <a:pt x="599090" y="399394"/>
                </a:cubicBezTo>
                <a:cubicBezTo>
                  <a:pt x="595586" y="409904"/>
                  <a:pt x="595500" y="422274"/>
                  <a:pt x="588579" y="430925"/>
                </a:cubicBezTo>
                <a:cubicBezTo>
                  <a:pt x="580688" y="440789"/>
                  <a:pt x="566752" y="443858"/>
                  <a:pt x="557048" y="451945"/>
                </a:cubicBezTo>
                <a:cubicBezTo>
                  <a:pt x="545629" y="461461"/>
                  <a:pt x="536802" y="473803"/>
                  <a:pt x="525517" y="483476"/>
                </a:cubicBezTo>
                <a:cubicBezTo>
                  <a:pt x="484922" y="518272"/>
                  <a:pt x="484545" y="507418"/>
                  <a:pt x="451945" y="546538"/>
                </a:cubicBezTo>
                <a:cubicBezTo>
                  <a:pt x="414365" y="591634"/>
                  <a:pt x="449639" y="567728"/>
                  <a:pt x="399393" y="609600"/>
                </a:cubicBezTo>
                <a:cubicBezTo>
                  <a:pt x="389689" y="617687"/>
                  <a:pt x="376794" y="621689"/>
                  <a:pt x="367862" y="630621"/>
                </a:cubicBezTo>
                <a:cubicBezTo>
                  <a:pt x="289646" y="708838"/>
                  <a:pt x="379106" y="644147"/>
                  <a:pt x="304800" y="693683"/>
                </a:cubicBezTo>
                <a:cubicBezTo>
                  <a:pt x="294290" y="707697"/>
                  <a:pt x="285656" y="723338"/>
                  <a:pt x="273269" y="735725"/>
                </a:cubicBezTo>
                <a:cubicBezTo>
                  <a:pt x="260882" y="748112"/>
                  <a:pt x="242865" y="754163"/>
                  <a:pt x="231227" y="767256"/>
                </a:cubicBezTo>
                <a:cubicBezTo>
                  <a:pt x="214443" y="786138"/>
                  <a:pt x="203200" y="809297"/>
                  <a:pt x="189186" y="830318"/>
                </a:cubicBezTo>
                <a:cubicBezTo>
                  <a:pt x="182179" y="840828"/>
                  <a:pt x="177097" y="852917"/>
                  <a:pt x="168165" y="861849"/>
                </a:cubicBezTo>
                <a:lnTo>
                  <a:pt x="136634" y="893380"/>
                </a:lnTo>
                <a:lnTo>
                  <a:pt x="105103" y="987973"/>
                </a:lnTo>
                <a:lnTo>
                  <a:pt x="94593" y="1019504"/>
                </a:lnTo>
                <a:cubicBezTo>
                  <a:pt x="91090" y="1030014"/>
                  <a:pt x="86770" y="1040287"/>
                  <a:pt x="84083" y="1051035"/>
                </a:cubicBezTo>
                <a:cubicBezTo>
                  <a:pt x="80717" y="1064499"/>
                  <a:pt x="70599" y="1109533"/>
                  <a:pt x="63062" y="1124607"/>
                </a:cubicBezTo>
                <a:cubicBezTo>
                  <a:pt x="57413" y="1135905"/>
                  <a:pt x="49048" y="1145628"/>
                  <a:pt x="42041" y="1156138"/>
                </a:cubicBezTo>
                <a:lnTo>
                  <a:pt x="10510" y="1250732"/>
                </a:lnTo>
                <a:lnTo>
                  <a:pt x="0" y="1282263"/>
                </a:lnTo>
                <a:cubicBezTo>
                  <a:pt x="2940" y="1302841"/>
                  <a:pt x="1539" y="1368621"/>
                  <a:pt x="31531" y="1387366"/>
                </a:cubicBezTo>
                <a:cubicBezTo>
                  <a:pt x="50321" y="1399110"/>
                  <a:pt x="74774" y="1398478"/>
                  <a:pt x="94593" y="1408387"/>
                </a:cubicBezTo>
                <a:cubicBezTo>
                  <a:pt x="108607" y="1415394"/>
                  <a:pt x="123199" y="1421346"/>
                  <a:pt x="136634" y="1429407"/>
                </a:cubicBezTo>
                <a:cubicBezTo>
                  <a:pt x="226986" y="1483618"/>
                  <a:pt x="167804" y="1460819"/>
                  <a:pt x="231227" y="1481959"/>
                </a:cubicBezTo>
                <a:cubicBezTo>
                  <a:pt x="272825" y="1509691"/>
                  <a:pt x="321305" y="1543893"/>
                  <a:pt x="367862" y="1555532"/>
                </a:cubicBezTo>
                <a:lnTo>
                  <a:pt x="409903" y="1566042"/>
                </a:lnTo>
                <a:cubicBezTo>
                  <a:pt x="486723" y="1617256"/>
                  <a:pt x="390131" y="1554744"/>
                  <a:pt x="483476" y="1608083"/>
                </a:cubicBezTo>
                <a:cubicBezTo>
                  <a:pt x="494444" y="1614350"/>
                  <a:pt x="503709" y="1623455"/>
                  <a:pt x="515007" y="1629104"/>
                </a:cubicBezTo>
                <a:cubicBezTo>
                  <a:pt x="530081" y="1636641"/>
                  <a:pt x="575115" y="1646759"/>
                  <a:pt x="588579" y="1650125"/>
                </a:cubicBezTo>
                <a:cubicBezTo>
                  <a:pt x="599089" y="1657132"/>
                  <a:pt x="608567" y="1666015"/>
                  <a:pt x="620110" y="1671145"/>
                </a:cubicBezTo>
                <a:cubicBezTo>
                  <a:pt x="620125" y="1671152"/>
                  <a:pt x="698930" y="1697418"/>
                  <a:pt x="714703" y="1702676"/>
                </a:cubicBezTo>
                <a:cubicBezTo>
                  <a:pt x="725213" y="1706180"/>
                  <a:pt x="736325" y="1708232"/>
                  <a:pt x="746234" y="1713187"/>
                </a:cubicBezTo>
                <a:lnTo>
                  <a:pt x="830317" y="1755228"/>
                </a:lnTo>
                <a:cubicBezTo>
                  <a:pt x="844331" y="1762235"/>
                  <a:pt x="859322" y="1767558"/>
                  <a:pt x="872359" y="1776249"/>
                </a:cubicBezTo>
                <a:cubicBezTo>
                  <a:pt x="882869" y="1783256"/>
                  <a:pt x="892280" y="1792293"/>
                  <a:pt x="903890" y="1797269"/>
                </a:cubicBezTo>
                <a:cubicBezTo>
                  <a:pt x="917167" y="1802959"/>
                  <a:pt x="932406" y="1802708"/>
                  <a:pt x="945931" y="1807780"/>
                </a:cubicBezTo>
                <a:cubicBezTo>
                  <a:pt x="960601" y="1813281"/>
                  <a:pt x="972965" y="1824298"/>
                  <a:pt x="987972" y="1828800"/>
                </a:cubicBezTo>
                <a:cubicBezTo>
                  <a:pt x="1008384" y="1834924"/>
                  <a:pt x="1030137" y="1835132"/>
                  <a:pt x="1051034" y="1839311"/>
                </a:cubicBezTo>
                <a:cubicBezTo>
                  <a:pt x="1065199" y="1842144"/>
                  <a:pt x="1078911" y="1846988"/>
                  <a:pt x="1093076" y="1849821"/>
                </a:cubicBezTo>
                <a:cubicBezTo>
                  <a:pt x="1113973" y="1854000"/>
                  <a:pt x="1135241" y="1856153"/>
                  <a:pt x="1156138" y="1860332"/>
                </a:cubicBezTo>
                <a:cubicBezTo>
                  <a:pt x="1170302" y="1863165"/>
                  <a:pt x="1184078" y="1867709"/>
                  <a:pt x="1198179" y="1870842"/>
                </a:cubicBezTo>
                <a:cubicBezTo>
                  <a:pt x="1242238" y="1880633"/>
                  <a:pt x="1268169" y="1884259"/>
                  <a:pt x="1313793" y="1891863"/>
                </a:cubicBezTo>
                <a:cubicBezTo>
                  <a:pt x="1358189" y="1909621"/>
                  <a:pt x="1382187" y="1920412"/>
                  <a:pt x="1429407" y="1933904"/>
                </a:cubicBezTo>
                <a:cubicBezTo>
                  <a:pt x="1457186" y="1941841"/>
                  <a:pt x="1513490" y="1954925"/>
                  <a:pt x="1513490" y="1954925"/>
                </a:cubicBezTo>
                <a:cubicBezTo>
                  <a:pt x="1561490" y="1986924"/>
                  <a:pt x="1527678" y="1969489"/>
                  <a:pt x="1587062" y="1986456"/>
                </a:cubicBezTo>
                <a:cubicBezTo>
                  <a:pt x="1597715" y="1989500"/>
                  <a:pt x="1607845" y="1994279"/>
                  <a:pt x="1618593" y="1996966"/>
                </a:cubicBezTo>
                <a:cubicBezTo>
                  <a:pt x="1634501" y="2000943"/>
                  <a:pt x="1722166" y="2017318"/>
                  <a:pt x="1734207" y="2017987"/>
                </a:cubicBezTo>
                <a:cubicBezTo>
                  <a:pt x="1839207" y="2023820"/>
                  <a:pt x="1944455" y="2023929"/>
                  <a:pt x="2049517" y="2028497"/>
                </a:cubicBezTo>
                <a:cubicBezTo>
                  <a:pt x="2105629" y="2030937"/>
                  <a:pt x="2161554" y="2037002"/>
                  <a:pt x="2217683" y="2039007"/>
                </a:cubicBezTo>
                <a:cubicBezTo>
                  <a:pt x="2357775" y="2044010"/>
                  <a:pt x="2497958" y="2046014"/>
                  <a:pt x="2638096" y="2049518"/>
                </a:cubicBezTo>
                <a:cubicBezTo>
                  <a:pt x="2655613" y="2053021"/>
                  <a:pt x="2672784" y="2060028"/>
                  <a:pt x="2690648" y="2060028"/>
                </a:cubicBezTo>
                <a:cubicBezTo>
                  <a:pt x="2757306" y="2060028"/>
                  <a:pt x="2824162" y="2057460"/>
                  <a:pt x="2890345" y="2049518"/>
                </a:cubicBezTo>
                <a:cubicBezTo>
                  <a:pt x="2917604" y="2046247"/>
                  <a:pt x="2969415" y="2022352"/>
                  <a:pt x="2995448" y="2007476"/>
                </a:cubicBezTo>
                <a:cubicBezTo>
                  <a:pt x="3006415" y="2001209"/>
                  <a:pt x="3017275" y="1994543"/>
                  <a:pt x="3026979" y="1986456"/>
                </a:cubicBezTo>
                <a:cubicBezTo>
                  <a:pt x="3038398" y="1976940"/>
                  <a:pt x="3048000" y="1965435"/>
                  <a:pt x="3058510" y="1954925"/>
                </a:cubicBezTo>
                <a:cubicBezTo>
                  <a:pt x="3075062" y="1888719"/>
                  <a:pt x="3074248" y="1912715"/>
                  <a:pt x="3058510" y="1818290"/>
                </a:cubicBezTo>
                <a:cubicBezTo>
                  <a:pt x="3056689" y="1807362"/>
                  <a:pt x="3054145" y="1795977"/>
                  <a:pt x="3048000" y="1786759"/>
                </a:cubicBezTo>
                <a:cubicBezTo>
                  <a:pt x="3039755" y="1774391"/>
                  <a:pt x="3025985" y="1766647"/>
                  <a:pt x="3016469" y="1755228"/>
                </a:cubicBezTo>
                <a:cubicBezTo>
                  <a:pt x="2972676" y="1702676"/>
                  <a:pt x="3021724" y="1741214"/>
                  <a:pt x="2963917" y="1702676"/>
                </a:cubicBezTo>
                <a:lnTo>
                  <a:pt x="2921876" y="1576552"/>
                </a:lnTo>
                <a:cubicBezTo>
                  <a:pt x="2918372" y="1566042"/>
                  <a:pt x="2917510" y="1554239"/>
                  <a:pt x="2911365" y="1545021"/>
                </a:cubicBezTo>
                <a:cubicBezTo>
                  <a:pt x="2904358" y="1534511"/>
                  <a:pt x="2895475" y="1525033"/>
                  <a:pt x="2890345" y="1513490"/>
                </a:cubicBezTo>
                <a:cubicBezTo>
                  <a:pt x="2881346" y="1493242"/>
                  <a:pt x="2876331" y="1471449"/>
                  <a:pt x="2869324" y="1450428"/>
                </a:cubicBezTo>
                <a:cubicBezTo>
                  <a:pt x="2865821" y="1439918"/>
                  <a:pt x="2864959" y="1428115"/>
                  <a:pt x="2858814" y="1418897"/>
                </a:cubicBezTo>
                <a:lnTo>
                  <a:pt x="2837793" y="1387366"/>
                </a:lnTo>
                <a:cubicBezTo>
                  <a:pt x="2750207" y="1390869"/>
                  <a:pt x="2662530" y="1392573"/>
                  <a:pt x="2575034" y="1397876"/>
                </a:cubicBezTo>
                <a:cubicBezTo>
                  <a:pt x="2546840" y="1399585"/>
                  <a:pt x="2519197" y="1408387"/>
                  <a:pt x="2490952" y="1408387"/>
                </a:cubicBezTo>
                <a:lnTo>
                  <a:pt x="1418896" y="1397876"/>
                </a:lnTo>
                <a:cubicBezTo>
                  <a:pt x="1327806" y="1394373"/>
                  <a:pt x="1236595" y="1393235"/>
                  <a:pt x="1145627" y="1387366"/>
                </a:cubicBezTo>
                <a:cubicBezTo>
                  <a:pt x="1127800" y="1386216"/>
                  <a:pt x="1110652" y="1380052"/>
                  <a:pt x="1093076" y="1376856"/>
                </a:cubicBezTo>
                <a:cubicBezTo>
                  <a:pt x="1072109" y="1373044"/>
                  <a:pt x="1051077" y="1369585"/>
                  <a:pt x="1030014" y="1366345"/>
                </a:cubicBezTo>
                <a:cubicBezTo>
                  <a:pt x="983743" y="1359226"/>
                  <a:pt x="948294" y="1356426"/>
                  <a:pt x="903890" y="1345325"/>
                </a:cubicBezTo>
                <a:cubicBezTo>
                  <a:pt x="893142" y="1342638"/>
                  <a:pt x="882869" y="1338318"/>
                  <a:pt x="872359" y="1334814"/>
                </a:cubicBezTo>
                <a:lnTo>
                  <a:pt x="830317" y="1271752"/>
                </a:lnTo>
                <a:lnTo>
                  <a:pt x="809296" y="1240221"/>
                </a:lnTo>
                <a:cubicBezTo>
                  <a:pt x="781960" y="1158210"/>
                  <a:pt x="775930" y="1168205"/>
                  <a:pt x="798786" y="1061545"/>
                </a:cubicBezTo>
                <a:cubicBezTo>
                  <a:pt x="801433" y="1049193"/>
                  <a:pt x="811415" y="1039455"/>
                  <a:pt x="819807" y="1030014"/>
                </a:cubicBezTo>
                <a:cubicBezTo>
                  <a:pt x="839557" y="1007795"/>
                  <a:pt x="866379" y="991687"/>
                  <a:pt x="882869" y="966952"/>
                </a:cubicBezTo>
                <a:cubicBezTo>
                  <a:pt x="927247" y="900387"/>
                  <a:pt x="877030" y="966952"/>
                  <a:pt x="935421" y="914400"/>
                </a:cubicBezTo>
                <a:cubicBezTo>
                  <a:pt x="961200" y="891199"/>
                  <a:pt x="980136" y="860066"/>
                  <a:pt x="1008993" y="840828"/>
                </a:cubicBezTo>
                <a:cubicBezTo>
                  <a:pt x="1030014" y="826814"/>
                  <a:pt x="1049459" y="810085"/>
                  <a:pt x="1072055" y="798787"/>
                </a:cubicBezTo>
                <a:cubicBezTo>
                  <a:pt x="1086069" y="791780"/>
                  <a:pt x="1101347" y="786873"/>
                  <a:pt x="1114096" y="777766"/>
                </a:cubicBezTo>
                <a:cubicBezTo>
                  <a:pt x="1126191" y="769126"/>
                  <a:pt x="1133736" y="755153"/>
                  <a:pt x="1145627" y="746235"/>
                </a:cubicBezTo>
                <a:cubicBezTo>
                  <a:pt x="1161970" y="733978"/>
                  <a:pt x="1180856" y="725531"/>
                  <a:pt x="1198179" y="714704"/>
                </a:cubicBezTo>
                <a:cubicBezTo>
                  <a:pt x="1208891" y="708009"/>
                  <a:pt x="1218668" y="699818"/>
                  <a:pt x="1229710" y="693683"/>
                </a:cubicBezTo>
                <a:cubicBezTo>
                  <a:pt x="1250254" y="682269"/>
                  <a:pt x="1272228" y="673565"/>
                  <a:pt x="1292772" y="662152"/>
                </a:cubicBezTo>
                <a:cubicBezTo>
                  <a:pt x="1349113" y="630852"/>
                  <a:pt x="1300730" y="652459"/>
                  <a:pt x="1355834" y="609600"/>
                </a:cubicBezTo>
                <a:cubicBezTo>
                  <a:pt x="1375776" y="594090"/>
                  <a:pt x="1397875" y="581573"/>
                  <a:pt x="1418896" y="567559"/>
                </a:cubicBezTo>
                <a:cubicBezTo>
                  <a:pt x="1429406" y="560552"/>
                  <a:pt x="1438443" y="550532"/>
                  <a:pt x="1450427" y="546538"/>
                </a:cubicBezTo>
                <a:lnTo>
                  <a:pt x="1481959" y="536028"/>
                </a:lnTo>
                <a:cubicBezTo>
                  <a:pt x="1594642" y="460905"/>
                  <a:pt x="1423620" y="577898"/>
                  <a:pt x="1545021" y="483476"/>
                </a:cubicBezTo>
                <a:cubicBezTo>
                  <a:pt x="1564963" y="467966"/>
                  <a:pt x="1587872" y="456593"/>
                  <a:pt x="1608083" y="441435"/>
                </a:cubicBezTo>
                <a:cubicBezTo>
                  <a:pt x="1660229" y="402325"/>
                  <a:pt x="1635549" y="419621"/>
                  <a:pt x="1681655" y="388883"/>
                </a:cubicBezTo>
                <a:cubicBezTo>
                  <a:pt x="1737717" y="304792"/>
                  <a:pt x="1664132" y="406408"/>
                  <a:pt x="1734207" y="336332"/>
                </a:cubicBezTo>
                <a:cubicBezTo>
                  <a:pt x="1754579" y="315959"/>
                  <a:pt x="1757190" y="298911"/>
                  <a:pt x="1765738" y="273269"/>
                </a:cubicBezTo>
                <a:cubicBezTo>
                  <a:pt x="1762234" y="248745"/>
                  <a:pt x="1762345" y="223425"/>
                  <a:pt x="1755227" y="199697"/>
                </a:cubicBezTo>
                <a:cubicBezTo>
                  <a:pt x="1751597" y="187598"/>
                  <a:pt x="1742294" y="177870"/>
                  <a:pt x="1734207" y="168166"/>
                </a:cubicBezTo>
                <a:cubicBezTo>
                  <a:pt x="1708919" y="137820"/>
                  <a:pt x="1702147" y="136283"/>
                  <a:pt x="1671145" y="115614"/>
                </a:cubicBezTo>
                <a:cubicBezTo>
                  <a:pt x="1615089" y="31531"/>
                  <a:pt x="1688663" y="133131"/>
                  <a:pt x="1618593" y="63063"/>
                </a:cubicBezTo>
                <a:cubicBezTo>
                  <a:pt x="1609661" y="54131"/>
                  <a:pt x="1606504" y="40464"/>
                  <a:pt x="1597572" y="31532"/>
                </a:cubicBezTo>
                <a:cubicBezTo>
                  <a:pt x="1577197" y="11157"/>
                  <a:pt x="1560155" y="8549"/>
                  <a:pt x="1534510" y="0"/>
                </a:cubicBezTo>
                <a:cubicBezTo>
                  <a:pt x="1352337" y="10717"/>
                  <a:pt x="1415496" y="10511"/>
                  <a:pt x="1345324" y="10511"/>
                </a:cubicBezTo>
                <a:lnTo>
                  <a:pt x="1397876" y="42042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E09498-831D-E244-BEF9-4899DB42A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5834" y="1693154"/>
            <a:ext cx="32004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2B2E5F-7140-1949-9B68-D5510DC563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5834" y="2660388"/>
            <a:ext cx="3200400" cy="46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8B17AE8-4775-8F4F-BD20-6489D70D85DA}"/>
              </a:ext>
            </a:extLst>
          </p:cNvPr>
          <p:cNvSpPr txBox="1"/>
          <p:nvPr/>
        </p:nvSpPr>
        <p:spPr>
          <a:xfrm rot="5400000">
            <a:off x="8060392" y="3230002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…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41D34460-F9F5-9A42-A541-DD6378E02808}"/>
              </a:ext>
            </a:extLst>
          </p:cNvPr>
          <p:cNvSpPr/>
          <p:nvPr/>
        </p:nvSpPr>
        <p:spPr>
          <a:xfrm>
            <a:off x="3363310" y="1124608"/>
            <a:ext cx="2596056" cy="3205655"/>
          </a:xfrm>
          <a:custGeom>
            <a:avLst/>
            <a:gdLst>
              <a:gd name="connsiteX0" fmla="*/ 42042 w 2596056"/>
              <a:gd name="connsiteY0" fmla="*/ 189186 h 3205655"/>
              <a:gd name="connsiteX1" fmla="*/ 42042 w 2596056"/>
              <a:gd name="connsiteY1" fmla="*/ 189186 h 3205655"/>
              <a:gd name="connsiteX2" fmla="*/ 31531 w 2596056"/>
              <a:gd name="connsiteY2" fmla="*/ 683172 h 3205655"/>
              <a:gd name="connsiteX3" fmla="*/ 21021 w 2596056"/>
              <a:gd name="connsiteY3" fmla="*/ 714703 h 3205655"/>
              <a:gd name="connsiteX4" fmla="*/ 0 w 2596056"/>
              <a:gd name="connsiteY4" fmla="*/ 830317 h 3205655"/>
              <a:gd name="connsiteX5" fmla="*/ 10511 w 2596056"/>
              <a:gd name="connsiteY5" fmla="*/ 1376855 h 3205655"/>
              <a:gd name="connsiteX6" fmla="*/ 31531 w 2596056"/>
              <a:gd name="connsiteY6" fmla="*/ 1502979 h 3205655"/>
              <a:gd name="connsiteX7" fmla="*/ 42042 w 2596056"/>
              <a:gd name="connsiteY7" fmla="*/ 1618593 h 3205655"/>
              <a:gd name="connsiteX8" fmla="*/ 84083 w 2596056"/>
              <a:gd name="connsiteY8" fmla="*/ 1870841 h 3205655"/>
              <a:gd name="connsiteX9" fmla="*/ 94593 w 2596056"/>
              <a:gd name="connsiteY9" fmla="*/ 1923393 h 3205655"/>
              <a:gd name="connsiteX10" fmla="*/ 115614 w 2596056"/>
              <a:gd name="connsiteY10" fmla="*/ 1986455 h 3205655"/>
              <a:gd name="connsiteX11" fmla="*/ 126124 w 2596056"/>
              <a:gd name="connsiteY11" fmla="*/ 2049517 h 3205655"/>
              <a:gd name="connsiteX12" fmla="*/ 147145 w 2596056"/>
              <a:gd name="connsiteY12" fmla="*/ 2175641 h 3205655"/>
              <a:gd name="connsiteX13" fmla="*/ 157656 w 2596056"/>
              <a:gd name="connsiteY13" fmla="*/ 2207172 h 3205655"/>
              <a:gd name="connsiteX14" fmla="*/ 178676 w 2596056"/>
              <a:gd name="connsiteY14" fmla="*/ 2291255 h 3205655"/>
              <a:gd name="connsiteX15" fmla="*/ 199697 w 2596056"/>
              <a:gd name="connsiteY15" fmla="*/ 2385848 h 3205655"/>
              <a:gd name="connsiteX16" fmla="*/ 220718 w 2596056"/>
              <a:gd name="connsiteY16" fmla="*/ 2606565 h 3205655"/>
              <a:gd name="connsiteX17" fmla="*/ 231228 w 2596056"/>
              <a:gd name="connsiteY17" fmla="*/ 2648607 h 3205655"/>
              <a:gd name="connsiteX18" fmla="*/ 252249 w 2596056"/>
              <a:gd name="connsiteY18" fmla="*/ 2743200 h 3205655"/>
              <a:gd name="connsiteX19" fmla="*/ 283780 w 2596056"/>
              <a:gd name="connsiteY19" fmla="*/ 2869324 h 3205655"/>
              <a:gd name="connsiteX20" fmla="*/ 315311 w 2596056"/>
              <a:gd name="connsiteY20" fmla="*/ 2932386 h 3205655"/>
              <a:gd name="connsiteX21" fmla="*/ 378373 w 2596056"/>
              <a:gd name="connsiteY21" fmla="*/ 3069021 h 3205655"/>
              <a:gd name="connsiteX22" fmla="*/ 515007 w 2596056"/>
              <a:gd name="connsiteY22" fmla="*/ 3184634 h 3205655"/>
              <a:gd name="connsiteX23" fmla="*/ 588580 w 2596056"/>
              <a:gd name="connsiteY23" fmla="*/ 3205655 h 3205655"/>
              <a:gd name="connsiteX24" fmla="*/ 777766 w 2596056"/>
              <a:gd name="connsiteY24" fmla="*/ 3184634 h 3205655"/>
              <a:gd name="connsiteX25" fmla="*/ 882869 w 2596056"/>
              <a:gd name="connsiteY25" fmla="*/ 3090041 h 3205655"/>
              <a:gd name="connsiteX26" fmla="*/ 914400 w 2596056"/>
              <a:gd name="connsiteY26" fmla="*/ 3058510 h 3205655"/>
              <a:gd name="connsiteX27" fmla="*/ 945931 w 2596056"/>
              <a:gd name="connsiteY27" fmla="*/ 3026979 h 3205655"/>
              <a:gd name="connsiteX28" fmla="*/ 987973 w 2596056"/>
              <a:gd name="connsiteY28" fmla="*/ 2953407 h 3205655"/>
              <a:gd name="connsiteX29" fmla="*/ 998483 w 2596056"/>
              <a:gd name="connsiteY29" fmla="*/ 2532993 h 3205655"/>
              <a:gd name="connsiteX30" fmla="*/ 935421 w 2596056"/>
              <a:gd name="connsiteY30" fmla="*/ 2469931 h 3205655"/>
              <a:gd name="connsiteX31" fmla="*/ 861849 w 2596056"/>
              <a:gd name="connsiteY31" fmla="*/ 2417379 h 3205655"/>
              <a:gd name="connsiteX32" fmla="*/ 830318 w 2596056"/>
              <a:gd name="connsiteY32" fmla="*/ 2396359 h 3205655"/>
              <a:gd name="connsiteX33" fmla="*/ 756745 w 2596056"/>
              <a:gd name="connsiteY33" fmla="*/ 2333296 h 3205655"/>
              <a:gd name="connsiteX34" fmla="*/ 693683 w 2596056"/>
              <a:gd name="connsiteY34" fmla="*/ 2217683 h 3205655"/>
              <a:gd name="connsiteX35" fmla="*/ 672662 w 2596056"/>
              <a:gd name="connsiteY35" fmla="*/ 2133600 h 3205655"/>
              <a:gd name="connsiteX36" fmla="*/ 651642 w 2596056"/>
              <a:gd name="connsiteY36" fmla="*/ 2060027 h 3205655"/>
              <a:gd name="connsiteX37" fmla="*/ 630621 w 2596056"/>
              <a:gd name="connsiteY37" fmla="*/ 1797269 h 3205655"/>
              <a:gd name="connsiteX38" fmla="*/ 662152 w 2596056"/>
              <a:gd name="connsiteY38" fmla="*/ 1387365 h 3205655"/>
              <a:gd name="connsiteX39" fmla="*/ 672662 w 2596056"/>
              <a:gd name="connsiteY39" fmla="*/ 1355834 h 3205655"/>
              <a:gd name="connsiteX40" fmla="*/ 683173 w 2596056"/>
              <a:gd name="connsiteY40" fmla="*/ 1271752 h 3205655"/>
              <a:gd name="connsiteX41" fmla="*/ 704193 w 2596056"/>
              <a:gd name="connsiteY41" fmla="*/ 1040524 h 3205655"/>
              <a:gd name="connsiteX42" fmla="*/ 725214 w 2596056"/>
              <a:gd name="connsiteY42" fmla="*/ 924910 h 3205655"/>
              <a:gd name="connsiteX43" fmla="*/ 735724 w 2596056"/>
              <a:gd name="connsiteY43" fmla="*/ 893379 h 3205655"/>
              <a:gd name="connsiteX44" fmla="*/ 809297 w 2596056"/>
              <a:gd name="connsiteY44" fmla="*/ 861848 h 3205655"/>
              <a:gd name="connsiteX45" fmla="*/ 1093076 w 2596056"/>
              <a:gd name="connsiteY45" fmla="*/ 872359 h 3205655"/>
              <a:gd name="connsiteX46" fmla="*/ 1187669 w 2596056"/>
              <a:gd name="connsiteY46" fmla="*/ 893379 h 3205655"/>
              <a:gd name="connsiteX47" fmla="*/ 1219200 w 2596056"/>
              <a:gd name="connsiteY47" fmla="*/ 914400 h 3205655"/>
              <a:gd name="connsiteX48" fmla="*/ 1303283 w 2596056"/>
              <a:gd name="connsiteY48" fmla="*/ 945931 h 3205655"/>
              <a:gd name="connsiteX49" fmla="*/ 1366345 w 2596056"/>
              <a:gd name="connsiteY49" fmla="*/ 987972 h 3205655"/>
              <a:gd name="connsiteX50" fmla="*/ 1481959 w 2596056"/>
              <a:gd name="connsiteY50" fmla="*/ 1061545 h 3205655"/>
              <a:gd name="connsiteX51" fmla="*/ 1524000 w 2596056"/>
              <a:gd name="connsiteY51" fmla="*/ 1093076 h 3205655"/>
              <a:gd name="connsiteX52" fmla="*/ 1587062 w 2596056"/>
              <a:gd name="connsiteY52" fmla="*/ 1114096 h 3205655"/>
              <a:gd name="connsiteX53" fmla="*/ 1692166 w 2596056"/>
              <a:gd name="connsiteY53" fmla="*/ 1166648 h 3205655"/>
              <a:gd name="connsiteX54" fmla="*/ 1776249 w 2596056"/>
              <a:gd name="connsiteY54" fmla="*/ 1208690 h 3205655"/>
              <a:gd name="connsiteX55" fmla="*/ 1828800 w 2596056"/>
              <a:gd name="connsiteY55" fmla="*/ 1219200 h 3205655"/>
              <a:gd name="connsiteX56" fmla="*/ 2228193 w 2596056"/>
              <a:gd name="connsiteY56" fmla="*/ 1187669 h 3205655"/>
              <a:gd name="connsiteX57" fmla="*/ 2385849 w 2596056"/>
              <a:gd name="connsiteY57" fmla="*/ 1082565 h 3205655"/>
              <a:gd name="connsiteX58" fmla="*/ 2448911 w 2596056"/>
              <a:gd name="connsiteY58" fmla="*/ 1040524 h 3205655"/>
              <a:gd name="connsiteX59" fmla="*/ 2522483 w 2596056"/>
              <a:gd name="connsiteY59" fmla="*/ 956441 h 3205655"/>
              <a:gd name="connsiteX60" fmla="*/ 2564524 w 2596056"/>
              <a:gd name="connsiteY60" fmla="*/ 903890 h 3205655"/>
              <a:gd name="connsiteX61" fmla="*/ 2596056 w 2596056"/>
              <a:gd name="connsiteY61" fmla="*/ 840827 h 3205655"/>
              <a:gd name="connsiteX62" fmla="*/ 2585545 w 2596056"/>
              <a:gd name="connsiteY62" fmla="*/ 662152 h 3205655"/>
              <a:gd name="connsiteX63" fmla="*/ 2554014 w 2596056"/>
              <a:gd name="connsiteY63" fmla="*/ 609600 h 3205655"/>
              <a:gd name="connsiteX64" fmla="*/ 2501462 w 2596056"/>
              <a:gd name="connsiteY64" fmla="*/ 472965 h 3205655"/>
              <a:gd name="connsiteX65" fmla="*/ 2459421 w 2596056"/>
              <a:gd name="connsiteY65" fmla="*/ 367862 h 3205655"/>
              <a:gd name="connsiteX66" fmla="*/ 2438400 w 2596056"/>
              <a:gd name="connsiteY66" fmla="*/ 336331 h 3205655"/>
              <a:gd name="connsiteX67" fmla="*/ 2385849 w 2596056"/>
              <a:gd name="connsiteY67" fmla="*/ 231227 h 3205655"/>
              <a:gd name="connsiteX68" fmla="*/ 2364828 w 2596056"/>
              <a:gd name="connsiteY68" fmla="*/ 199696 h 3205655"/>
              <a:gd name="connsiteX69" fmla="*/ 2270235 w 2596056"/>
              <a:gd name="connsiteY69" fmla="*/ 178676 h 3205655"/>
              <a:gd name="connsiteX70" fmla="*/ 2028497 w 2596056"/>
              <a:gd name="connsiteY70" fmla="*/ 126124 h 3205655"/>
              <a:gd name="connsiteX71" fmla="*/ 1954924 w 2596056"/>
              <a:gd name="connsiteY71" fmla="*/ 105103 h 3205655"/>
              <a:gd name="connsiteX72" fmla="*/ 1692166 w 2596056"/>
              <a:gd name="connsiteY72" fmla="*/ 84083 h 3205655"/>
              <a:gd name="connsiteX73" fmla="*/ 1534511 w 2596056"/>
              <a:gd name="connsiteY73" fmla="*/ 73572 h 3205655"/>
              <a:gd name="connsiteX74" fmla="*/ 1355835 w 2596056"/>
              <a:gd name="connsiteY74" fmla="*/ 42041 h 3205655"/>
              <a:gd name="connsiteX75" fmla="*/ 1261242 w 2596056"/>
              <a:gd name="connsiteY75" fmla="*/ 21021 h 3205655"/>
              <a:gd name="connsiteX76" fmla="*/ 1030014 w 2596056"/>
              <a:gd name="connsiteY76" fmla="*/ 0 h 3205655"/>
              <a:gd name="connsiteX77" fmla="*/ 220718 w 2596056"/>
              <a:gd name="connsiteY77" fmla="*/ 10510 h 3205655"/>
              <a:gd name="connsiteX78" fmla="*/ 178676 w 2596056"/>
              <a:gd name="connsiteY78" fmla="*/ 31531 h 3205655"/>
              <a:gd name="connsiteX79" fmla="*/ 115614 w 2596056"/>
              <a:gd name="connsiteY79" fmla="*/ 73572 h 3205655"/>
              <a:gd name="connsiteX80" fmla="*/ 94593 w 2596056"/>
              <a:gd name="connsiteY80" fmla="*/ 105103 h 3205655"/>
              <a:gd name="connsiteX81" fmla="*/ 63062 w 2596056"/>
              <a:gd name="connsiteY81" fmla="*/ 126124 h 3205655"/>
              <a:gd name="connsiteX82" fmla="*/ 52552 w 2596056"/>
              <a:gd name="connsiteY82" fmla="*/ 157655 h 3205655"/>
              <a:gd name="connsiteX83" fmla="*/ 42042 w 2596056"/>
              <a:gd name="connsiteY83" fmla="*/ 189186 h 32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596056" h="3205655">
                <a:moveTo>
                  <a:pt x="42042" y="189186"/>
                </a:moveTo>
                <a:lnTo>
                  <a:pt x="42042" y="189186"/>
                </a:lnTo>
                <a:cubicBezTo>
                  <a:pt x="38538" y="353848"/>
                  <a:pt x="38114" y="518604"/>
                  <a:pt x="31531" y="683172"/>
                </a:cubicBezTo>
                <a:cubicBezTo>
                  <a:pt x="31088" y="694242"/>
                  <a:pt x="23708" y="703955"/>
                  <a:pt x="21021" y="714703"/>
                </a:cubicBezTo>
                <a:cubicBezTo>
                  <a:pt x="13679" y="744073"/>
                  <a:pt x="4684" y="802216"/>
                  <a:pt x="0" y="830317"/>
                </a:cubicBezTo>
                <a:cubicBezTo>
                  <a:pt x="3504" y="1012496"/>
                  <a:pt x="1979" y="1194842"/>
                  <a:pt x="10511" y="1376855"/>
                </a:cubicBezTo>
                <a:cubicBezTo>
                  <a:pt x="12507" y="1419429"/>
                  <a:pt x="26018" y="1460716"/>
                  <a:pt x="31531" y="1502979"/>
                </a:cubicBezTo>
                <a:cubicBezTo>
                  <a:pt x="36536" y="1541351"/>
                  <a:pt x="36569" y="1580285"/>
                  <a:pt x="42042" y="1618593"/>
                </a:cubicBezTo>
                <a:cubicBezTo>
                  <a:pt x="54097" y="1702979"/>
                  <a:pt x="67366" y="1787254"/>
                  <a:pt x="84083" y="1870841"/>
                </a:cubicBezTo>
                <a:cubicBezTo>
                  <a:pt x="87586" y="1888358"/>
                  <a:pt x="89893" y="1906158"/>
                  <a:pt x="94593" y="1923393"/>
                </a:cubicBezTo>
                <a:cubicBezTo>
                  <a:pt x="100423" y="1944770"/>
                  <a:pt x="108607" y="1965434"/>
                  <a:pt x="115614" y="1986455"/>
                </a:cubicBezTo>
                <a:cubicBezTo>
                  <a:pt x="119117" y="2007476"/>
                  <a:pt x="122884" y="2028454"/>
                  <a:pt x="126124" y="2049517"/>
                </a:cubicBezTo>
                <a:cubicBezTo>
                  <a:pt x="133241" y="2095775"/>
                  <a:pt x="136046" y="2131246"/>
                  <a:pt x="147145" y="2175641"/>
                </a:cubicBezTo>
                <a:cubicBezTo>
                  <a:pt x="149832" y="2186389"/>
                  <a:pt x="154741" y="2196483"/>
                  <a:pt x="157656" y="2207172"/>
                </a:cubicBezTo>
                <a:cubicBezTo>
                  <a:pt x="165257" y="2235044"/>
                  <a:pt x="171669" y="2263227"/>
                  <a:pt x="178676" y="2291255"/>
                </a:cubicBezTo>
                <a:cubicBezTo>
                  <a:pt x="186329" y="2321868"/>
                  <a:pt x="195247" y="2354698"/>
                  <a:pt x="199697" y="2385848"/>
                </a:cubicBezTo>
                <a:cubicBezTo>
                  <a:pt x="224067" y="2556444"/>
                  <a:pt x="195336" y="2403515"/>
                  <a:pt x="220718" y="2606565"/>
                </a:cubicBezTo>
                <a:cubicBezTo>
                  <a:pt x="222510" y="2620899"/>
                  <a:pt x="227980" y="2634532"/>
                  <a:pt x="231228" y="2648607"/>
                </a:cubicBezTo>
                <a:cubicBezTo>
                  <a:pt x="238491" y="2680080"/>
                  <a:pt x="245481" y="2711617"/>
                  <a:pt x="252249" y="2743200"/>
                </a:cubicBezTo>
                <a:cubicBezTo>
                  <a:pt x="262356" y="2790366"/>
                  <a:pt x="265568" y="2821973"/>
                  <a:pt x="283780" y="2869324"/>
                </a:cubicBezTo>
                <a:cubicBezTo>
                  <a:pt x="292217" y="2891259"/>
                  <a:pt x="305462" y="2911047"/>
                  <a:pt x="315311" y="2932386"/>
                </a:cubicBezTo>
                <a:cubicBezTo>
                  <a:pt x="324090" y="2951407"/>
                  <a:pt x="363105" y="3049172"/>
                  <a:pt x="378373" y="3069021"/>
                </a:cubicBezTo>
                <a:cubicBezTo>
                  <a:pt x="397921" y="3094434"/>
                  <a:pt x="475453" y="3171449"/>
                  <a:pt x="515007" y="3184634"/>
                </a:cubicBezTo>
                <a:cubicBezTo>
                  <a:pt x="560242" y="3199713"/>
                  <a:pt x="535790" y="3192458"/>
                  <a:pt x="588580" y="3205655"/>
                </a:cubicBezTo>
                <a:cubicBezTo>
                  <a:pt x="608299" y="3204340"/>
                  <a:pt x="727610" y="3209712"/>
                  <a:pt x="777766" y="3184634"/>
                </a:cubicBezTo>
                <a:cubicBezTo>
                  <a:pt x="818028" y="3164503"/>
                  <a:pt x="855625" y="3117285"/>
                  <a:pt x="882869" y="3090041"/>
                </a:cubicBezTo>
                <a:lnTo>
                  <a:pt x="914400" y="3058510"/>
                </a:lnTo>
                <a:cubicBezTo>
                  <a:pt x="924910" y="3048000"/>
                  <a:pt x="937686" y="3039346"/>
                  <a:pt x="945931" y="3026979"/>
                </a:cubicBezTo>
                <a:cubicBezTo>
                  <a:pt x="975643" y="2982412"/>
                  <a:pt x="961303" y="3006746"/>
                  <a:pt x="987973" y="2953407"/>
                </a:cubicBezTo>
                <a:cubicBezTo>
                  <a:pt x="1027912" y="2793645"/>
                  <a:pt x="1042058" y="2769545"/>
                  <a:pt x="998483" y="2532993"/>
                </a:cubicBezTo>
                <a:cubicBezTo>
                  <a:pt x="993097" y="2503757"/>
                  <a:pt x="960156" y="2486421"/>
                  <a:pt x="935421" y="2469931"/>
                </a:cubicBezTo>
                <a:cubicBezTo>
                  <a:pt x="861093" y="2420378"/>
                  <a:pt x="953132" y="2482580"/>
                  <a:pt x="861849" y="2417379"/>
                </a:cubicBezTo>
                <a:cubicBezTo>
                  <a:pt x="851570" y="2410037"/>
                  <a:pt x="840022" y="2404446"/>
                  <a:pt x="830318" y="2396359"/>
                </a:cubicBezTo>
                <a:cubicBezTo>
                  <a:pt x="698570" y="2286568"/>
                  <a:pt x="914187" y="2451376"/>
                  <a:pt x="756745" y="2333296"/>
                </a:cubicBezTo>
                <a:cubicBezTo>
                  <a:pt x="709055" y="2237916"/>
                  <a:pt x="732086" y="2275287"/>
                  <a:pt x="693683" y="2217683"/>
                </a:cubicBezTo>
                <a:cubicBezTo>
                  <a:pt x="674903" y="2161341"/>
                  <a:pt x="689572" y="2209696"/>
                  <a:pt x="672662" y="2133600"/>
                </a:cubicBezTo>
                <a:cubicBezTo>
                  <a:pt x="663863" y="2094006"/>
                  <a:pt x="663346" y="2095142"/>
                  <a:pt x="651642" y="2060027"/>
                </a:cubicBezTo>
                <a:cubicBezTo>
                  <a:pt x="641983" y="1973100"/>
                  <a:pt x="630621" y="1884704"/>
                  <a:pt x="630621" y="1797269"/>
                </a:cubicBezTo>
                <a:cubicBezTo>
                  <a:pt x="630621" y="1725053"/>
                  <a:pt x="625320" y="1497864"/>
                  <a:pt x="662152" y="1387365"/>
                </a:cubicBezTo>
                <a:lnTo>
                  <a:pt x="672662" y="1355834"/>
                </a:lnTo>
                <a:cubicBezTo>
                  <a:pt x="676166" y="1327807"/>
                  <a:pt x="680616" y="1299881"/>
                  <a:pt x="683173" y="1271752"/>
                </a:cubicBezTo>
                <a:cubicBezTo>
                  <a:pt x="702297" y="1061388"/>
                  <a:pt x="683792" y="1193531"/>
                  <a:pt x="704193" y="1040524"/>
                </a:cubicBezTo>
                <a:cubicBezTo>
                  <a:pt x="711635" y="984710"/>
                  <a:pt x="711677" y="972292"/>
                  <a:pt x="725214" y="924910"/>
                </a:cubicBezTo>
                <a:cubicBezTo>
                  <a:pt x="728257" y="914257"/>
                  <a:pt x="728803" y="902030"/>
                  <a:pt x="735724" y="893379"/>
                </a:cubicBezTo>
                <a:cubicBezTo>
                  <a:pt x="753869" y="870699"/>
                  <a:pt x="784054" y="868159"/>
                  <a:pt x="809297" y="861848"/>
                </a:cubicBezTo>
                <a:cubicBezTo>
                  <a:pt x="903890" y="865352"/>
                  <a:pt x="998602" y="866454"/>
                  <a:pt x="1093076" y="872359"/>
                </a:cubicBezTo>
                <a:cubicBezTo>
                  <a:pt x="1110868" y="873471"/>
                  <a:pt x="1167857" y="888426"/>
                  <a:pt x="1187669" y="893379"/>
                </a:cubicBezTo>
                <a:cubicBezTo>
                  <a:pt x="1198179" y="900386"/>
                  <a:pt x="1207589" y="909424"/>
                  <a:pt x="1219200" y="914400"/>
                </a:cubicBezTo>
                <a:cubicBezTo>
                  <a:pt x="1306515" y="951820"/>
                  <a:pt x="1215704" y="893383"/>
                  <a:pt x="1303283" y="945931"/>
                </a:cubicBezTo>
                <a:cubicBezTo>
                  <a:pt x="1324946" y="958929"/>
                  <a:pt x="1345031" y="974409"/>
                  <a:pt x="1366345" y="987972"/>
                </a:cubicBezTo>
                <a:cubicBezTo>
                  <a:pt x="1449059" y="1040608"/>
                  <a:pt x="1391390" y="998146"/>
                  <a:pt x="1481959" y="1061545"/>
                </a:cubicBezTo>
                <a:cubicBezTo>
                  <a:pt x="1496310" y="1071590"/>
                  <a:pt x="1508332" y="1085242"/>
                  <a:pt x="1524000" y="1093076"/>
                </a:cubicBezTo>
                <a:cubicBezTo>
                  <a:pt x="1543818" y="1102985"/>
                  <a:pt x="1566762" y="1105215"/>
                  <a:pt x="1587062" y="1114096"/>
                </a:cubicBezTo>
                <a:cubicBezTo>
                  <a:pt x="1622948" y="1129796"/>
                  <a:pt x="1657131" y="1149131"/>
                  <a:pt x="1692166" y="1166648"/>
                </a:cubicBezTo>
                <a:lnTo>
                  <a:pt x="1776249" y="1208690"/>
                </a:lnTo>
                <a:lnTo>
                  <a:pt x="1828800" y="1219200"/>
                </a:lnTo>
                <a:cubicBezTo>
                  <a:pt x="1961931" y="1208690"/>
                  <a:pt x="2098492" y="1219482"/>
                  <a:pt x="2228193" y="1187669"/>
                </a:cubicBezTo>
                <a:cubicBezTo>
                  <a:pt x="2289534" y="1172623"/>
                  <a:pt x="2341188" y="1127226"/>
                  <a:pt x="2385849" y="1082565"/>
                </a:cubicBezTo>
                <a:cubicBezTo>
                  <a:pt x="2425214" y="1043200"/>
                  <a:pt x="2403279" y="1055734"/>
                  <a:pt x="2448911" y="1040524"/>
                </a:cubicBezTo>
                <a:cubicBezTo>
                  <a:pt x="2544482" y="944951"/>
                  <a:pt x="2470339" y="1025966"/>
                  <a:pt x="2522483" y="956441"/>
                </a:cubicBezTo>
                <a:cubicBezTo>
                  <a:pt x="2535943" y="938495"/>
                  <a:pt x="2552480" y="922816"/>
                  <a:pt x="2564524" y="903890"/>
                </a:cubicBezTo>
                <a:cubicBezTo>
                  <a:pt x="2577142" y="884062"/>
                  <a:pt x="2585545" y="861848"/>
                  <a:pt x="2596056" y="840827"/>
                </a:cubicBezTo>
                <a:cubicBezTo>
                  <a:pt x="2592552" y="781269"/>
                  <a:pt x="2596218" y="720851"/>
                  <a:pt x="2585545" y="662152"/>
                </a:cubicBezTo>
                <a:cubicBezTo>
                  <a:pt x="2581891" y="642053"/>
                  <a:pt x="2562311" y="628268"/>
                  <a:pt x="2554014" y="609600"/>
                </a:cubicBezTo>
                <a:cubicBezTo>
                  <a:pt x="2534195" y="565008"/>
                  <a:pt x="2519244" y="518407"/>
                  <a:pt x="2501462" y="472965"/>
                </a:cubicBezTo>
                <a:cubicBezTo>
                  <a:pt x="2487712" y="437826"/>
                  <a:pt x="2480352" y="399258"/>
                  <a:pt x="2459421" y="367862"/>
                </a:cubicBezTo>
                <a:cubicBezTo>
                  <a:pt x="2452414" y="357352"/>
                  <a:pt x="2444049" y="347629"/>
                  <a:pt x="2438400" y="336331"/>
                </a:cubicBezTo>
                <a:cubicBezTo>
                  <a:pt x="2380381" y="220291"/>
                  <a:pt x="2458934" y="348163"/>
                  <a:pt x="2385849" y="231227"/>
                </a:cubicBezTo>
                <a:cubicBezTo>
                  <a:pt x="2379154" y="220515"/>
                  <a:pt x="2375338" y="206703"/>
                  <a:pt x="2364828" y="199696"/>
                </a:cubicBezTo>
                <a:cubicBezTo>
                  <a:pt x="2358320" y="195357"/>
                  <a:pt x="2271574" y="179028"/>
                  <a:pt x="2270235" y="178676"/>
                </a:cubicBezTo>
                <a:cubicBezTo>
                  <a:pt x="2066228" y="124990"/>
                  <a:pt x="2190181" y="144088"/>
                  <a:pt x="2028497" y="126124"/>
                </a:cubicBezTo>
                <a:cubicBezTo>
                  <a:pt x="2003973" y="119117"/>
                  <a:pt x="1979934" y="110105"/>
                  <a:pt x="1954924" y="105103"/>
                </a:cubicBezTo>
                <a:cubicBezTo>
                  <a:pt x="1887178" y="91554"/>
                  <a:pt x="1739485" y="87040"/>
                  <a:pt x="1692166" y="84083"/>
                </a:cubicBezTo>
                <a:lnTo>
                  <a:pt x="1534511" y="73572"/>
                </a:lnTo>
                <a:cubicBezTo>
                  <a:pt x="1428356" y="47034"/>
                  <a:pt x="1568659" y="80736"/>
                  <a:pt x="1355835" y="42041"/>
                </a:cubicBezTo>
                <a:cubicBezTo>
                  <a:pt x="1324056" y="36263"/>
                  <a:pt x="1293147" y="26059"/>
                  <a:pt x="1261242" y="21021"/>
                </a:cubicBezTo>
                <a:cubicBezTo>
                  <a:pt x="1228349" y="15827"/>
                  <a:pt x="1054407" y="2033"/>
                  <a:pt x="1030014" y="0"/>
                </a:cubicBezTo>
                <a:cubicBezTo>
                  <a:pt x="760249" y="3503"/>
                  <a:pt x="490321" y="525"/>
                  <a:pt x="220718" y="10510"/>
                </a:cubicBezTo>
                <a:cubicBezTo>
                  <a:pt x="205061" y="11090"/>
                  <a:pt x="192111" y="23470"/>
                  <a:pt x="178676" y="31531"/>
                </a:cubicBezTo>
                <a:cubicBezTo>
                  <a:pt x="157013" y="44529"/>
                  <a:pt x="115614" y="73572"/>
                  <a:pt x="115614" y="73572"/>
                </a:cubicBezTo>
                <a:cubicBezTo>
                  <a:pt x="108607" y="84082"/>
                  <a:pt x="103525" y="96171"/>
                  <a:pt x="94593" y="105103"/>
                </a:cubicBezTo>
                <a:cubicBezTo>
                  <a:pt x="85661" y="114035"/>
                  <a:pt x="70953" y="116260"/>
                  <a:pt x="63062" y="126124"/>
                </a:cubicBezTo>
                <a:cubicBezTo>
                  <a:pt x="56141" y="134775"/>
                  <a:pt x="57507" y="147746"/>
                  <a:pt x="52552" y="157655"/>
                </a:cubicBezTo>
                <a:cubicBezTo>
                  <a:pt x="46903" y="168953"/>
                  <a:pt x="43794" y="183931"/>
                  <a:pt x="42042" y="189186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85D114-286E-E64D-B1CA-B4BF07164C93}"/>
              </a:ext>
            </a:extLst>
          </p:cNvPr>
          <p:cNvSpPr txBox="1"/>
          <p:nvPr/>
        </p:nvSpPr>
        <p:spPr>
          <a:xfrm>
            <a:off x="7378292" y="4131593"/>
            <a:ext cx="204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直径为</a:t>
            </a:r>
            <a:r>
              <a:rPr lang="en-US" altLang="zh-CN" sz="32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endParaRPr lang="en-US" sz="32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17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3" grpId="0"/>
      <p:bldP spid="37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5921-D426-5948-A3E2-DA911A6C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节点的中心性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5B095D-D6B2-E846-8ACD-981286D2D102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0EC9483-951A-144A-9BDE-E20E98B357AB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40440F-12C4-8141-BBE3-1E1D315EC200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E730BD2-5A58-924A-98EF-7F2F8B59B04A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2035590-CFFB-4D44-B8DE-BFD31F9CF9F6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E436036-2EA7-E64C-BB13-BEEFDF9029CA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68A201-1461-A04A-9249-B6FF2D27D3F0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75DB8E3-A757-274F-8304-5AFA00C4E0BE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F66D95-3E73-7D45-8541-FE50C4C31D3D}"/>
                </a:ext>
              </a:extLst>
            </p:cNvPr>
            <p:cNvCxnSpPr>
              <a:cxnSpLocks/>
              <a:stCxn id="9" idx="1"/>
              <a:endCxn id="6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A0D26C0-5F43-DB44-AFF4-C9BFA076C965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BE24C2-717F-FE43-9468-7CAFB8D8DFEE}"/>
                </a:ext>
              </a:extLst>
            </p:cNvPr>
            <p:cNvCxnSpPr>
              <a:cxnSpLocks/>
              <a:stCxn id="9" idx="1"/>
              <a:endCxn id="5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BF8775-4C70-6A44-8FD5-8A1E754F1CF1}"/>
                </a:ext>
              </a:extLst>
            </p:cNvPr>
            <p:cNvCxnSpPr>
              <a:cxnSpLocks/>
              <a:stCxn id="7" idx="7"/>
              <a:endCxn id="8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312FBC-768F-4841-B137-9033973F9ACE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312FBC-768F-4841-B137-9033973F9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1FCFA79-E928-B440-A665-F8FDDEBA9AB6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1FCFA79-E928-B440-A665-F8FDDEBA9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D50A656-E653-5D45-A059-27B5C023B2BC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D50A656-E653-5D45-A059-27B5C023B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36E1A7C-16EF-1044-878E-129BEA1D4505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36E1A7C-16EF-1044-878E-129BEA1D45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4AEFA3-9787-0D4E-895A-8FE84A335EAB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4AEFA3-9787-0D4E-895A-8FE84A33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85F70AF-8D0E-E64A-8AD5-9657E7F67DF2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85F70AF-8D0E-E64A-8AD5-9657E7F67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883805-8678-5A47-BB4B-9671AFBFBCCB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883805-8678-5A47-BB4B-9671AFBFB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7C1A8F0-8571-264C-ABD5-1A1FA22A6427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7C1A8F0-8571-264C-ABD5-1A1FA22A6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E107483-C84B-124A-B6AB-2A4E85E8ED5E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E107483-C84B-124A-B6AB-2A4E85E8E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45AB9F-6465-494D-A931-C115446439EF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45AB9F-6465-494D-A931-C115446439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D05F8C-157F-8245-9FD5-637CB691BF98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D05F8C-157F-8245-9FD5-637CB691B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D03925-8EFE-5847-8A36-03C5E62A80AD}"/>
              </a:ext>
            </a:extLst>
          </p:cNvPr>
          <p:cNvSpPr txBox="1"/>
          <p:nvPr/>
        </p:nvSpPr>
        <p:spPr>
          <a:xfrm>
            <a:off x="6799513" y="2486242"/>
            <a:ext cx="2842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节点的中心性用来衡量节点在图上的重要程度</a:t>
            </a:r>
            <a:endParaRPr lang="en-US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47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6506743-A074-604B-81E8-6206A842E76F}"/>
              </a:ext>
            </a:extLst>
          </p:cNvPr>
          <p:cNvSpPr/>
          <p:nvPr/>
        </p:nvSpPr>
        <p:spPr>
          <a:xfrm>
            <a:off x="6887248" y="3039605"/>
            <a:ext cx="2427889" cy="67883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C8A4D6-96FD-BC42-8DCE-5C0B4A2CBB3B}"/>
              </a:ext>
            </a:extLst>
          </p:cNvPr>
          <p:cNvSpPr/>
          <p:nvPr/>
        </p:nvSpPr>
        <p:spPr>
          <a:xfrm>
            <a:off x="3612329" y="3704413"/>
            <a:ext cx="678831" cy="67883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C4AC5E-6A5F-334C-A46B-02CDC1F1910F}"/>
              </a:ext>
            </a:extLst>
          </p:cNvPr>
          <p:cNvSpPr/>
          <p:nvPr/>
        </p:nvSpPr>
        <p:spPr>
          <a:xfrm>
            <a:off x="4537730" y="2728581"/>
            <a:ext cx="678831" cy="678831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39FB9D-02D1-0345-A383-8DF3F04A3402}"/>
              </a:ext>
            </a:extLst>
          </p:cNvPr>
          <p:cNvSpPr/>
          <p:nvPr/>
        </p:nvSpPr>
        <p:spPr>
          <a:xfrm>
            <a:off x="4984629" y="1651608"/>
            <a:ext cx="678831" cy="678831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9E525F0-D637-0045-A1F4-E2DD81D33AC2}"/>
              </a:ext>
            </a:extLst>
          </p:cNvPr>
          <p:cNvSpPr/>
          <p:nvPr/>
        </p:nvSpPr>
        <p:spPr>
          <a:xfrm>
            <a:off x="6876307" y="1703892"/>
            <a:ext cx="2427889" cy="118133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084E6-1B0E-7A44-B28E-28DF910A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度中心性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2ACA34-97DE-0A45-92E6-435BA9E0735F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0EED9B1-A088-B94A-8515-5F12049DB015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CE80DD-D2C2-5745-906B-E7774C70068A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EBD797-A769-3445-9307-21B0FA00BC57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D53DF5-F79D-AB44-BBF6-7FEFF7ACC9F0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CB450-52C5-7243-AEA1-2E7FBBA00158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288F8E5-C4D9-6B4D-B383-DEAC78654AC5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3C60D70-B99E-7943-8546-E63D7AB0B758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9DE82-9404-2C4B-A9CD-892A3AC7611B}"/>
                </a:ext>
              </a:extLst>
            </p:cNvPr>
            <p:cNvCxnSpPr>
              <a:cxnSpLocks/>
              <a:stCxn id="9" idx="1"/>
              <a:endCxn id="6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68CE5-EF33-4A45-82F8-CCD62F4F8E18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8DB5B6-F8DD-0B40-9B72-A7085EF893FC}"/>
                </a:ext>
              </a:extLst>
            </p:cNvPr>
            <p:cNvCxnSpPr>
              <a:cxnSpLocks/>
              <a:stCxn id="9" idx="1"/>
              <a:endCxn id="5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757E68-D841-514B-B9F7-82E1AD1EAF9D}"/>
                </a:ext>
              </a:extLst>
            </p:cNvPr>
            <p:cNvCxnSpPr>
              <a:cxnSpLocks/>
              <a:stCxn id="7" idx="7"/>
              <a:endCxn id="8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B77FFEC-779F-E84B-8FE4-37221D39A830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B77FFEC-779F-E84B-8FE4-37221D39A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BF4A7D-8DAA-F84C-A227-49DA1A8C0413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BF4A7D-8DAA-F84C-A227-49DA1A8C0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859C937-865B-4346-99D3-5A41D7AD9E49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859C937-865B-4346-99D3-5A41D7AD9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A5B3B9A-C0AA-774E-B4E5-9FFC97901061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A5B3B9A-C0AA-774E-B4E5-9FFC9790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2396F18-4EDE-A444-84AA-0E6F6D8A4A88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2396F18-4EDE-A444-84AA-0E6F6D8A4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A05E046-4A06-E042-AE07-6C45BB1FD937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A05E046-4A06-E042-AE07-6C45BB1FD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FD2F457-0253-BC40-AC6F-3C3A2DE36AAE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FD2F457-0253-BC40-AC6F-3C3A2DE36A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77909AE-7C78-874B-9B48-D3110BA6B2E3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77909AE-7C78-874B-9B48-D3110BA6B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8B2033-BFD8-CF41-9EAF-3A67D8E54DF6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8B2033-BFD8-CF41-9EAF-3A67D8E54D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56BD4B5-4FDA-F746-9234-8B14A7CB3CA3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56BD4B5-4FDA-F746-9234-8B14A7CB3C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A1D40B3-4196-F249-A361-512B1894AD86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A1D40B3-4196-F249-A361-512B1894A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3E4B434-11EB-F944-B798-BC8157A31BD0}"/>
              </a:ext>
            </a:extLst>
          </p:cNvPr>
          <p:cNvSpPr txBox="1"/>
          <p:nvPr/>
        </p:nvSpPr>
        <p:spPr>
          <a:xfrm>
            <a:off x="3337176" y="460192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利用节点的度来衡量节点的中心性</a:t>
            </a:r>
            <a:endParaRPr lang="en-US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41347D-AF15-5648-8AC1-89EC6422A9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4242" y="999983"/>
            <a:ext cx="19939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463B63-5390-0A41-98B4-21E4ED56B7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4242" y="1720654"/>
            <a:ext cx="1993900" cy="469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D33EEB-44C0-CF46-BD50-DCFB45410D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04242" y="2407996"/>
            <a:ext cx="19939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C6B39B7-058A-7F44-818F-6BACC0859F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04242" y="3141014"/>
            <a:ext cx="19939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262F55-293A-1F44-9E10-C9B9A09976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04242" y="3873374"/>
            <a:ext cx="1993900" cy="469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0280FA-E27E-364B-874C-4285112184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57920" y="5243885"/>
            <a:ext cx="3446917" cy="10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A0219F29-2155-6741-ABB3-F110B494B16E}"/>
              </a:ext>
            </a:extLst>
          </p:cNvPr>
          <p:cNvSpPr/>
          <p:nvPr/>
        </p:nvSpPr>
        <p:spPr>
          <a:xfrm>
            <a:off x="3612329" y="3704413"/>
            <a:ext cx="678831" cy="67883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526592F-37CC-094B-97FC-EFFEC09B5436}"/>
              </a:ext>
            </a:extLst>
          </p:cNvPr>
          <p:cNvSpPr/>
          <p:nvPr/>
        </p:nvSpPr>
        <p:spPr>
          <a:xfrm>
            <a:off x="4537730" y="2728581"/>
            <a:ext cx="678831" cy="678831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B502AD-B79F-C04A-BC40-6D0F26ED6D00}"/>
              </a:ext>
            </a:extLst>
          </p:cNvPr>
          <p:cNvSpPr/>
          <p:nvPr/>
        </p:nvSpPr>
        <p:spPr>
          <a:xfrm>
            <a:off x="4984629" y="1651608"/>
            <a:ext cx="678831" cy="678831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773279E-732D-BE44-91CD-28AC4A88FEE6}"/>
              </a:ext>
            </a:extLst>
          </p:cNvPr>
          <p:cNvSpPr/>
          <p:nvPr/>
        </p:nvSpPr>
        <p:spPr>
          <a:xfrm>
            <a:off x="7022744" y="3092338"/>
            <a:ext cx="2813845" cy="67883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AC364BA-2202-7746-AF49-3753949FD599}"/>
              </a:ext>
            </a:extLst>
          </p:cNvPr>
          <p:cNvSpPr/>
          <p:nvPr/>
        </p:nvSpPr>
        <p:spPr>
          <a:xfrm>
            <a:off x="7011802" y="1756625"/>
            <a:ext cx="2824786" cy="124825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DD342-6010-0F44-99D9-BF5E64E4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特征向量中心性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2B5C8D-67EF-8B4D-BA71-4B77F5E08048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06AB18-7840-1449-BD9C-0EA02FD51AAC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C20D7E-E098-504F-9DD2-B7D4A4A2D4F1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EAFCE85-9DCA-D64B-8C3E-A612D71CC648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3A9A0C-C0DA-E14F-B768-2AE5E272DF80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0447AB-65A5-B44D-BEE4-9B9AE65A715F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69DB8F-26F8-5944-9FB8-D251C0F4E68E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D4A639-7BA7-394B-99C9-8BFCDECB1C9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C903C5-11FA-C340-BDEE-A568EAE22210}"/>
                </a:ext>
              </a:extLst>
            </p:cNvPr>
            <p:cNvCxnSpPr>
              <a:cxnSpLocks/>
              <a:stCxn id="9" idx="1"/>
              <a:endCxn id="6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3B80D9-0317-9E47-A4D6-1B5D19BCCCB9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9B60B2-908F-1E40-A3FA-A846F3CC9559}"/>
                </a:ext>
              </a:extLst>
            </p:cNvPr>
            <p:cNvCxnSpPr>
              <a:cxnSpLocks/>
              <a:stCxn id="9" idx="1"/>
              <a:endCxn id="5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D5AFA6-17A0-F145-8290-44D9303B6CC5}"/>
                </a:ext>
              </a:extLst>
            </p:cNvPr>
            <p:cNvCxnSpPr>
              <a:cxnSpLocks/>
              <a:stCxn id="7" idx="7"/>
              <a:endCxn id="8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3E6A6-FE09-6D47-88AE-038BF220E98B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B3E6A6-FE09-6D47-88AE-038BF220E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B8466D-DC9A-AB43-A11B-D1524BB31C03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B8466D-DC9A-AB43-A11B-D1524BB31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8C37944-967F-AB40-8606-1BB9D449B678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8C37944-967F-AB40-8606-1BB9D449B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E2DA52D-51D6-D44D-9E6F-877D88B6D76C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E2DA52D-51D6-D44D-9E6F-877D88B6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2625D19-E61C-354A-A02B-DBDADD8AB76E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2625D19-E61C-354A-A02B-DBDADD8AB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48EB1B0-5894-254A-9C09-5735B476D555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48EB1B0-5894-254A-9C09-5735B476D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FEE8DD-08D2-D54F-96AE-0963E285BCC9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FEE8DD-08D2-D54F-96AE-0963E285B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D58A3A-7940-484B-96F7-E3AD7624B991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D58A3A-7940-484B-96F7-E3AD7624B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53607E6-620D-1A41-AFEA-3402A326FD4D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53607E6-620D-1A41-AFEA-3402A326F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A3EAA51-1D78-FB4E-82DF-007D22C0936D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A3EAA51-1D78-FB4E-82DF-007D22C09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BFCF64E-0AA3-E842-AE32-14851A4279D0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BFCF64E-0AA3-E842-AE32-14851A427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2BC6FF-C0B2-6A42-888A-072B282AC564}"/>
              </a:ext>
            </a:extLst>
          </p:cNvPr>
          <p:cNvSpPr txBox="1"/>
          <p:nvPr/>
        </p:nvSpPr>
        <p:spPr>
          <a:xfrm>
            <a:off x="2244648" y="4544489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衡量节点的中心性时同时考虑邻居节点的中心性</a:t>
            </a:r>
            <a:endParaRPr lang="en-US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0FF85F-E4EF-2E44-AC3A-4C6050493A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20291" y="5231520"/>
            <a:ext cx="3411270" cy="9303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EA6500-DF91-9345-A2E9-78D7E4F14D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6088" y="5484470"/>
            <a:ext cx="2730500" cy="406400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0EF87A1A-3682-0E48-92D3-38FFC0462FCF}"/>
              </a:ext>
            </a:extLst>
          </p:cNvPr>
          <p:cNvSpPr/>
          <p:nvPr/>
        </p:nvSpPr>
        <p:spPr>
          <a:xfrm>
            <a:off x="5900964" y="5505490"/>
            <a:ext cx="767255" cy="368188"/>
          </a:xfrm>
          <a:prstGeom prst="rightArrow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0F9D2A3-BFC3-FB46-B9FA-5CE6E15CAE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06088" y="1110315"/>
            <a:ext cx="19558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FB5E0C-4C1F-E94E-BC72-ED8B8EF443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06088" y="1796119"/>
            <a:ext cx="25654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31E52C-D1DB-6747-902E-C89A9E47FB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06088" y="2499153"/>
            <a:ext cx="2565400" cy="469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9834B80-603F-9F46-9270-1C8F19CE5C1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06088" y="3193819"/>
            <a:ext cx="2552700" cy="469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43EFBD-CA5F-674D-94F6-BEE7E42450F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06088" y="3858624"/>
            <a:ext cx="1955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37" grpId="0" animBg="1"/>
      <p:bldP spid="41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BAF772-4C34-D14F-8FA6-230A8D6BCAD1}"/>
              </a:ext>
            </a:extLst>
          </p:cNvPr>
          <p:cNvSpPr/>
          <p:nvPr/>
        </p:nvSpPr>
        <p:spPr>
          <a:xfrm>
            <a:off x="3222872" y="5123065"/>
            <a:ext cx="2758824" cy="121060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17521AD-3B86-4A4A-8D3E-2F166C191F95}"/>
              </a:ext>
            </a:extLst>
          </p:cNvPr>
          <p:cNvSpPr/>
          <p:nvPr/>
        </p:nvSpPr>
        <p:spPr>
          <a:xfrm>
            <a:off x="6318482" y="5103390"/>
            <a:ext cx="420452" cy="12106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9F4098-D7A8-3A47-BF69-046C3705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87" y="5154255"/>
            <a:ext cx="4785603" cy="1157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EB33F-ADE2-0A40-B4DC-340BB2C0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Katz中心性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D92E6E-4FF1-1D45-81DD-6AFE1C0A3F5C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E3093F-3DE8-9743-B842-9635FBB8567C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8344F3-96FE-6C46-A862-CF7722ECB6E4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93754E-AAC8-C642-9FF8-FCD5E0A97B6E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87F978-3854-1847-A3A6-32FC317B9958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3B6E6A-33DF-4245-AF3A-8483611FE073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7132FE-44C9-F344-98A3-1345D2286AC8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0605F0F-58E0-504F-B979-C34ECB98C332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CFF16E-35EF-A844-834D-D53475176C75}"/>
                </a:ext>
              </a:extLst>
            </p:cNvPr>
            <p:cNvCxnSpPr>
              <a:cxnSpLocks/>
              <a:stCxn id="9" idx="1"/>
              <a:endCxn id="6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3F51B9-47D4-3043-ADB0-4C17F8728EED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F85948-B406-0B44-93E9-58797AC8E814}"/>
                </a:ext>
              </a:extLst>
            </p:cNvPr>
            <p:cNvCxnSpPr>
              <a:cxnSpLocks/>
              <a:stCxn id="9" idx="1"/>
              <a:endCxn id="5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C846C1-5629-6042-AF26-089C20EBB74C}"/>
                </a:ext>
              </a:extLst>
            </p:cNvPr>
            <p:cNvCxnSpPr>
              <a:cxnSpLocks/>
              <a:stCxn id="7" idx="7"/>
              <a:endCxn id="8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CA31BA-D5B3-734B-BF2B-804EA3DCCC71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CA31BA-D5B3-734B-BF2B-804EA3DCC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2DA355-56B1-4D48-BF52-B49149650113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E2DA355-56B1-4D48-BF52-B49149650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8F45499-F047-6E45-A1F9-BF7DB8E1A16E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8F45499-F047-6E45-A1F9-BF7DB8E1A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2BE337F-F85F-ED41-9F23-E752B3894709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2BE337F-F85F-ED41-9F23-E752B3894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1781B1F-7E93-C549-A664-FE2D6D35B1BC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1781B1F-7E93-C549-A664-FE2D6D35B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13E32F2-2A2B-6E42-A77D-3BC8468D8E4D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13E32F2-2A2B-6E42-A77D-3BC8468D8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436BE61-622B-A244-B4A6-7E52FD657CA4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436BE61-622B-A244-B4A6-7E52FD657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7A1CCCE-6BF7-2347-B982-918CF14BCFCF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7A1CCCE-6BF7-2347-B982-918CF14BC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70C7986-8F43-7441-9644-066262895063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70C7986-8F43-7441-9644-066262895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34C2906-AEBF-E048-A370-D5A1FC069A96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34C2906-AEBF-E048-A370-D5A1FC069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6139AD-A06F-714A-A48E-859ED747657D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6139AD-A06F-714A-A48E-859ED7476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B5F3481-2A4B-F548-A390-E1AF9ACB2DD7}"/>
              </a:ext>
            </a:extLst>
          </p:cNvPr>
          <p:cNvSpPr txBox="1"/>
          <p:nvPr/>
        </p:nvSpPr>
        <p:spPr>
          <a:xfrm>
            <a:off x="2244649" y="4544489"/>
            <a:ext cx="5636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Katz是特征向量中心性的一个变种</a:t>
            </a:r>
            <a:endParaRPr lang="en-US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BFF4FF-D97F-B44D-AB2C-E2B61377FD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2170" y="5511435"/>
            <a:ext cx="3219581" cy="423086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9005EF-2C49-8C40-B471-AF155D640AEE}"/>
              </a:ext>
            </a:extLst>
          </p:cNvPr>
          <p:cNvSpPr/>
          <p:nvPr/>
        </p:nvSpPr>
        <p:spPr>
          <a:xfrm>
            <a:off x="8716038" y="5100957"/>
            <a:ext cx="420452" cy="121060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29D56A-E4BB-8744-A7CA-30D9B7A2CCFA}"/>
                  </a:ext>
                </a:extLst>
              </p:cNvPr>
              <p:cNvSpPr txBox="1"/>
              <p:nvPr/>
            </p:nvSpPr>
            <p:spPr>
              <a:xfrm>
                <a:off x="8364946" y="4314780"/>
                <a:ext cx="979755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29D56A-E4BB-8744-A7CA-30D9B7A2C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46" y="4314780"/>
                <a:ext cx="979755" cy="786177"/>
              </a:xfrm>
              <a:prstGeom prst="rect">
                <a:avLst/>
              </a:prstGeom>
              <a:blipFill>
                <a:blip r:embed="rId16"/>
                <a:stretch>
                  <a:fillRect r="-1282" b="-7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2D72B02D-2A99-8946-AB14-9E3521C40E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0713" y="1098057"/>
            <a:ext cx="2438400" cy="469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D25034-D061-5644-BD05-8965CCFA5F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0713" y="1764808"/>
            <a:ext cx="2438400" cy="469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BE546E2-A4B0-EC45-A14E-E28E6FD9F3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0713" y="2422789"/>
            <a:ext cx="2438400" cy="469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6A7314-33DC-7241-AD77-A9162B2228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20713" y="3105282"/>
            <a:ext cx="2438400" cy="469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1FFBDC0-6A1C-DB48-ADDC-BD0DF2752FD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0713" y="3708580"/>
            <a:ext cx="2438400" cy="469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8FBCD4-FD2C-A34F-ADC9-EDEC90246A5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4292" y="1978141"/>
            <a:ext cx="934923" cy="7439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4C27436-0924-684A-9419-213E105E270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4451" y="2842398"/>
            <a:ext cx="954529" cy="3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2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/>
      <p:bldP spid="3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4042-B9D9-A037-9B84-C9D8FE8CE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图的矩阵表示</a:t>
            </a:r>
          </a:p>
          <a:p>
            <a:r>
              <a:rPr lang="en-CN" dirty="0"/>
              <a:t>图的一些性质</a:t>
            </a:r>
            <a:endParaRPr lang="en-US" dirty="0"/>
          </a:p>
          <a:p>
            <a:r>
              <a:rPr lang="en-US" sz="2800" dirty="0" err="1">
                <a:solidFill>
                  <a:schemeClr val="accent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图信号处理</a:t>
            </a:r>
            <a:endParaRPr lang="en-US" sz="2800" dirty="0">
              <a:solidFill>
                <a:schemeClr val="accent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r>
              <a:rPr lang="en-US" sz="28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图信号处理</a:t>
            </a:r>
            <a:endParaRPr lang="en-US" altLang="zh-CN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endParaRPr lang="en-US" altLang="zh-CN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66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图和图信号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55A24-48C9-F3E3-32B4-7ED40AF5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0" y="4477694"/>
            <a:ext cx="3352800" cy="457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313554E-CFBD-C793-81A1-EC23510BDD84}"/>
              </a:ext>
            </a:extLst>
          </p:cNvPr>
          <p:cNvSpPr/>
          <p:nvPr/>
        </p:nvSpPr>
        <p:spPr>
          <a:xfrm>
            <a:off x="1005792" y="230666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1690E-65BA-AFF7-025B-02AB9EC40E97}"/>
              </a:ext>
            </a:extLst>
          </p:cNvPr>
          <p:cNvSpPr/>
          <p:nvPr/>
        </p:nvSpPr>
        <p:spPr>
          <a:xfrm>
            <a:off x="4767429" y="17730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BF39C-1E76-AEF8-48A0-1AF0AE451074}"/>
              </a:ext>
            </a:extLst>
          </p:cNvPr>
          <p:cNvSpPr/>
          <p:nvPr/>
        </p:nvSpPr>
        <p:spPr>
          <a:xfrm>
            <a:off x="2488063" y="213231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4CC663-56DA-6C92-4255-85CC94812F0F}"/>
              </a:ext>
            </a:extLst>
          </p:cNvPr>
          <p:cNvSpPr/>
          <p:nvPr/>
        </p:nvSpPr>
        <p:spPr>
          <a:xfrm>
            <a:off x="3683810" y="207625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15910-0CE0-3A1C-9400-2E07AF24A030}"/>
              </a:ext>
            </a:extLst>
          </p:cNvPr>
          <p:cNvSpPr/>
          <p:nvPr/>
        </p:nvSpPr>
        <p:spPr>
          <a:xfrm>
            <a:off x="1719410" y="31923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FC059D-5519-BD09-8214-D933ACE898FC}"/>
              </a:ext>
            </a:extLst>
          </p:cNvPr>
          <p:cNvSpPr/>
          <p:nvPr/>
        </p:nvSpPr>
        <p:spPr>
          <a:xfrm>
            <a:off x="3119909" y="271323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87249-2CE5-1EB3-932A-B042967EDD13}"/>
              </a:ext>
            </a:extLst>
          </p:cNvPr>
          <p:cNvSpPr/>
          <p:nvPr/>
        </p:nvSpPr>
        <p:spPr>
          <a:xfrm>
            <a:off x="2975909" y="35821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903371-8604-CD1A-0989-32778B814E8C}"/>
              </a:ext>
            </a:extLst>
          </p:cNvPr>
          <p:cNvSpPr/>
          <p:nvPr/>
        </p:nvSpPr>
        <p:spPr>
          <a:xfrm>
            <a:off x="3995657" y="294650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0DACB-7441-6284-3E33-ED684CDBD621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>
            <a:off x="1149792" y="2594667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3EA156-2C2C-4418-E63D-5A0EC562EB46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1863410" y="2378134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8F6FE7-9FF6-56C7-F5AE-5AE0F056618D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2007410" y="2959053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96478-758D-3A79-4FDF-C307D00E3E0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76063" y="2220259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9B1AD2-0B90-FDE2-B1D0-571BE19840B4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3407909" y="2322082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CEAAC-6094-E1E0-F82A-7E812B7E38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2632063" y="2420311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9BF94B-77A9-24EA-CB8F-1EBA5787F7A8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flipH="1" flipV="1">
            <a:off x="2733886" y="2378134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1DE70A-7377-6871-DEFD-4FF121471025}"/>
              </a:ext>
            </a:extLst>
          </p:cNvPr>
          <p:cNvCxnSpPr>
            <a:cxnSpLocks/>
            <a:stCxn id="14" idx="6"/>
            <a:endCxn id="15" idx="3"/>
          </p:cNvCxnSpPr>
          <p:nvPr/>
        </p:nvCxnSpPr>
        <p:spPr>
          <a:xfrm flipV="1">
            <a:off x="3263909" y="3192326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35E6B-B67F-9371-6481-3CADB4AD568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3971810" y="1917083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71FEDBF8-A4F3-18BD-9CC2-4BB65234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0" y="5174118"/>
            <a:ext cx="3352800" cy="4572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94DB93A-059D-CF28-48CF-AE5408307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10" y="5932262"/>
            <a:ext cx="2120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E100-3569-4125-55F8-D353C6E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</a:t>
            </a:r>
            <a:br>
              <a:rPr lang="zh-CN" altLang="en-US" dirty="0"/>
            </a:br>
            <a:r>
              <a:rPr lang="zh-CN" altLang="en-US" dirty="0"/>
              <a:t>图论基础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CCE89-5DEF-59A7-3F82-FD42B0519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altLang="zh-CN" dirty="0"/>
              <a:t>2</a:t>
            </a:r>
            <a:r>
              <a:rPr lang="en-US" dirty="0"/>
              <a:t>. Foundations of Graph Theory</a:t>
            </a:r>
          </a:p>
        </p:txBody>
      </p:sp>
    </p:spTree>
    <p:extLst>
      <p:ext uri="{BB962C8B-B14F-4D97-AF65-F5344CB8AC3E}">
        <p14:creationId xmlns:p14="http://schemas.microsoft.com/office/powerpoint/2010/main" val="259431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图和图信号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55A24-48C9-F3E3-32B4-7ED40AF5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0" y="4477694"/>
            <a:ext cx="3352800" cy="457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313554E-CFBD-C793-81A1-EC23510BDD84}"/>
              </a:ext>
            </a:extLst>
          </p:cNvPr>
          <p:cNvSpPr/>
          <p:nvPr/>
        </p:nvSpPr>
        <p:spPr>
          <a:xfrm>
            <a:off x="1005792" y="230666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1690E-65BA-AFF7-025B-02AB9EC40E97}"/>
              </a:ext>
            </a:extLst>
          </p:cNvPr>
          <p:cNvSpPr/>
          <p:nvPr/>
        </p:nvSpPr>
        <p:spPr>
          <a:xfrm>
            <a:off x="4767429" y="17730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BF39C-1E76-AEF8-48A0-1AF0AE451074}"/>
              </a:ext>
            </a:extLst>
          </p:cNvPr>
          <p:cNvSpPr/>
          <p:nvPr/>
        </p:nvSpPr>
        <p:spPr>
          <a:xfrm>
            <a:off x="2488063" y="213231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4CC663-56DA-6C92-4255-85CC94812F0F}"/>
              </a:ext>
            </a:extLst>
          </p:cNvPr>
          <p:cNvSpPr/>
          <p:nvPr/>
        </p:nvSpPr>
        <p:spPr>
          <a:xfrm>
            <a:off x="3683810" y="207625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15910-0CE0-3A1C-9400-2E07AF24A030}"/>
              </a:ext>
            </a:extLst>
          </p:cNvPr>
          <p:cNvSpPr/>
          <p:nvPr/>
        </p:nvSpPr>
        <p:spPr>
          <a:xfrm>
            <a:off x="1719410" y="31923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FC059D-5519-BD09-8214-D933ACE898FC}"/>
              </a:ext>
            </a:extLst>
          </p:cNvPr>
          <p:cNvSpPr/>
          <p:nvPr/>
        </p:nvSpPr>
        <p:spPr>
          <a:xfrm>
            <a:off x="3119909" y="271323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87249-2CE5-1EB3-932A-B042967EDD13}"/>
              </a:ext>
            </a:extLst>
          </p:cNvPr>
          <p:cNvSpPr/>
          <p:nvPr/>
        </p:nvSpPr>
        <p:spPr>
          <a:xfrm>
            <a:off x="2975909" y="35821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903371-8604-CD1A-0989-32778B814E8C}"/>
              </a:ext>
            </a:extLst>
          </p:cNvPr>
          <p:cNvSpPr/>
          <p:nvPr/>
        </p:nvSpPr>
        <p:spPr>
          <a:xfrm>
            <a:off x="3995657" y="294650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0DACB-7441-6284-3E33-ED684CDBD621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>
            <a:off x="1149792" y="2594667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3EA156-2C2C-4418-E63D-5A0EC562EB46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1863410" y="2378134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8F6FE7-9FF6-56C7-F5AE-5AE0F056618D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2007410" y="2959053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96478-758D-3A79-4FDF-C307D00E3E0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76063" y="2220259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9B1AD2-0B90-FDE2-B1D0-571BE19840B4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3407909" y="2322082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CEAAC-6094-E1E0-F82A-7E812B7E38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2632063" y="2420311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9BF94B-77A9-24EA-CB8F-1EBA5787F7A8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flipH="1" flipV="1">
            <a:off x="2733886" y="2378134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1DE70A-7377-6871-DEFD-4FF121471025}"/>
              </a:ext>
            </a:extLst>
          </p:cNvPr>
          <p:cNvCxnSpPr>
            <a:cxnSpLocks/>
            <a:stCxn id="14" idx="6"/>
            <a:endCxn id="15" idx="3"/>
          </p:cNvCxnSpPr>
          <p:nvPr/>
        </p:nvCxnSpPr>
        <p:spPr>
          <a:xfrm flipV="1">
            <a:off x="3263909" y="3192326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35E6B-B67F-9371-6481-3CADB4AD568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3971810" y="1917083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61F3536-6D2F-26E9-F192-03ED370FC711}"/>
              </a:ext>
            </a:extLst>
          </p:cNvPr>
          <p:cNvSpPr/>
          <p:nvPr/>
        </p:nvSpPr>
        <p:spPr>
          <a:xfrm>
            <a:off x="1042420" y="2034310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3B368D-0737-281C-647B-53B72D98EF99}"/>
              </a:ext>
            </a:extLst>
          </p:cNvPr>
          <p:cNvSpPr/>
          <p:nvPr/>
        </p:nvSpPr>
        <p:spPr>
          <a:xfrm>
            <a:off x="1773410" y="3629945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D07779-B1AC-FC37-D572-16F3E595E5E2}"/>
              </a:ext>
            </a:extLst>
          </p:cNvPr>
          <p:cNvSpPr/>
          <p:nvPr/>
        </p:nvSpPr>
        <p:spPr>
          <a:xfrm>
            <a:off x="3049936" y="3955420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79ABAF-98D8-C383-52BA-6940749F958D}"/>
              </a:ext>
            </a:extLst>
          </p:cNvPr>
          <p:cNvSpPr/>
          <p:nvPr/>
        </p:nvSpPr>
        <p:spPr>
          <a:xfrm>
            <a:off x="4064159" y="2668247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8CF324F-1CFD-74BE-76CD-4411E3E95B36}"/>
              </a:ext>
            </a:extLst>
          </p:cNvPr>
          <p:cNvSpPr/>
          <p:nvPr/>
        </p:nvSpPr>
        <p:spPr>
          <a:xfrm>
            <a:off x="3247990" y="3105166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7E5604-420A-461A-1D60-3492D41C32B2}"/>
              </a:ext>
            </a:extLst>
          </p:cNvPr>
          <p:cNvSpPr/>
          <p:nvPr/>
        </p:nvSpPr>
        <p:spPr>
          <a:xfrm>
            <a:off x="2576060" y="1858106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DE38E8-C1E9-F786-022A-0BD2568F468C}"/>
              </a:ext>
            </a:extLst>
          </p:cNvPr>
          <p:cNvSpPr/>
          <p:nvPr/>
        </p:nvSpPr>
        <p:spPr>
          <a:xfrm>
            <a:off x="3737810" y="1837035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FCCF58D-BDD3-C2D0-6B91-2151E6D14C9A}"/>
              </a:ext>
            </a:extLst>
          </p:cNvPr>
          <p:cNvSpPr/>
          <p:nvPr/>
        </p:nvSpPr>
        <p:spPr>
          <a:xfrm>
            <a:off x="4821429" y="1547628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71FEDBF8-A4F3-18BD-9CC2-4BB65234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0" y="5174118"/>
            <a:ext cx="3352800" cy="4572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94DB93A-059D-CF28-48CF-AE5408307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10" y="5932262"/>
            <a:ext cx="2120900" cy="4572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1F7AB2B-256E-219D-C1D4-04DE1E2A3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937" y="3090503"/>
            <a:ext cx="2453653" cy="350811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21A4D16-E418-5077-115E-BFF1B977690A}"/>
              </a:ext>
            </a:extLst>
          </p:cNvPr>
          <p:cNvSpPr txBox="1"/>
          <p:nvPr/>
        </p:nvSpPr>
        <p:spPr>
          <a:xfrm>
            <a:off x="6371417" y="2126492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/>
              <a:t>图信号</a:t>
            </a:r>
            <a:r>
              <a:rPr lang="zh-CN" altLang="en-US" sz="2400" dirty="0"/>
              <a:t>：</a:t>
            </a:r>
            <a:endParaRPr lang="en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C125E-C5A2-166D-F641-605415838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4" y="2124310"/>
            <a:ext cx="2298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1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图和图信号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55A24-48C9-F3E3-32B4-7ED40AF5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0" y="4477694"/>
            <a:ext cx="3352800" cy="457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313554E-CFBD-C793-81A1-EC23510BDD84}"/>
              </a:ext>
            </a:extLst>
          </p:cNvPr>
          <p:cNvSpPr/>
          <p:nvPr/>
        </p:nvSpPr>
        <p:spPr>
          <a:xfrm>
            <a:off x="1005792" y="230666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1690E-65BA-AFF7-025B-02AB9EC40E97}"/>
              </a:ext>
            </a:extLst>
          </p:cNvPr>
          <p:cNvSpPr/>
          <p:nvPr/>
        </p:nvSpPr>
        <p:spPr>
          <a:xfrm>
            <a:off x="4767429" y="17730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BF39C-1E76-AEF8-48A0-1AF0AE451074}"/>
              </a:ext>
            </a:extLst>
          </p:cNvPr>
          <p:cNvSpPr/>
          <p:nvPr/>
        </p:nvSpPr>
        <p:spPr>
          <a:xfrm>
            <a:off x="2488063" y="213231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4CC663-56DA-6C92-4255-85CC94812F0F}"/>
              </a:ext>
            </a:extLst>
          </p:cNvPr>
          <p:cNvSpPr/>
          <p:nvPr/>
        </p:nvSpPr>
        <p:spPr>
          <a:xfrm>
            <a:off x="3683810" y="207625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15910-0CE0-3A1C-9400-2E07AF24A030}"/>
              </a:ext>
            </a:extLst>
          </p:cNvPr>
          <p:cNvSpPr/>
          <p:nvPr/>
        </p:nvSpPr>
        <p:spPr>
          <a:xfrm>
            <a:off x="1719410" y="31923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FC059D-5519-BD09-8214-D933ACE898FC}"/>
              </a:ext>
            </a:extLst>
          </p:cNvPr>
          <p:cNvSpPr/>
          <p:nvPr/>
        </p:nvSpPr>
        <p:spPr>
          <a:xfrm>
            <a:off x="3119909" y="271323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87249-2CE5-1EB3-932A-B042967EDD13}"/>
              </a:ext>
            </a:extLst>
          </p:cNvPr>
          <p:cNvSpPr/>
          <p:nvPr/>
        </p:nvSpPr>
        <p:spPr>
          <a:xfrm>
            <a:off x="2975909" y="35821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903371-8604-CD1A-0989-32778B814E8C}"/>
              </a:ext>
            </a:extLst>
          </p:cNvPr>
          <p:cNvSpPr/>
          <p:nvPr/>
        </p:nvSpPr>
        <p:spPr>
          <a:xfrm>
            <a:off x="3995657" y="294650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0DACB-7441-6284-3E33-ED684CDBD621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>
            <a:off x="1149792" y="2594667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3EA156-2C2C-4418-E63D-5A0EC562EB46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1863410" y="2378134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8F6FE7-9FF6-56C7-F5AE-5AE0F056618D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2007410" y="2959053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96478-758D-3A79-4FDF-C307D00E3E0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76063" y="2220259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9B1AD2-0B90-FDE2-B1D0-571BE19840B4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3407909" y="2322082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CEAAC-6094-E1E0-F82A-7E812B7E38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2632063" y="2420311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9BF94B-77A9-24EA-CB8F-1EBA5787F7A8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flipH="1" flipV="1">
            <a:off x="2733886" y="2378134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1DE70A-7377-6871-DEFD-4FF121471025}"/>
              </a:ext>
            </a:extLst>
          </p:cNvPr>
          <p:cNvCxnSpPr>
            <a:cxnSpLocks/>
            <a:stCxn id="14" idx="6"/>
            <a:endCxn id="15" idx="3"/>
          </p:cNvCxnSpPr>
          <p:nvPr/>
        </p:nvCxnSpPr>
        <p:spPr>
          <a:xfrm flipV="1">
            <a:off x="3263909" y="3192326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35E6B-B67F-9371-6481-3CADB4AD568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3971810" y="1917083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1568854-FC42-E57D-294D-B055A07F2B64}"/>
              </a:ext>
            </a:extLst>
          </p:cNvPr>
          <p:cNvGrpSpPr/>
          <p:nvPr/>
        </p:nvGrpSpPr>
        <p:grpSpPr>
          <a:xfrm>
            <a:off x="604434" y="2028810"/>
            <a:ext cx="896746" cy="183491"/>
            <a:chOff x="714375" y="2445217"/>
            <a:chExt cx="896746" cy="18349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148C683-1D40-1CEC-011C-2EE37D9B13B9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61F3536-6D2F-26E9-F192-03ED370FC711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AB384CF-5EA0-CD2F-5E3C-C6CAD616B94E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2295776-D2FB-0C9A-44E6-83343E905B96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D23395-8BA6-3D41-F66D-C7A7F40E2F99}"/>
              </a:ext>
            </a:extLst>
          </p:cNvPr>
          <p:cNvGrpSpPr/>
          <p:nvPr/>
        </p:nvGrpSpPr>
        <p:grpSpPr>
          <a:xfrm>
            <a:off x="1411180" y="3606494"/>
            <a:ext cx="896746" cy="183491"/>
            <a:chOff x="714375" y="2445217"/>
            <a:chExt cx="896746" cy="1834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A79CBDB-B105-6476-9CF3-E9A0D188BA99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3B368D-0737-281C-647B-53B72D98EF99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C9E14FC-DA4D-CC18-FDE3-CA5AF380608B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C942AFF-CCD5-9EFC-C9F6-B2D412D0D430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34FD004-DEEA-7227-75A2-1DC50C628717}"/>
              </a:ext>
            </a:extLst>
          </p:cNvPr>
          <p:cNvGrpSpPr/>
          <p:nvPr/>
        </p:nvGrpSpPr>
        <p:grpSpPr>
          <a:xfrm>
            <a:off x="2733886" y="3971972"/>
            <a:ext cx="896746" cy="183491"/>
            <a:chOff x="714375" y="2445217"/>
            <a:chExt cx="896746" cy="18349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6D07779-B1AC-FC37-D572-16F3E595E5E2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C2A5A73-0A5D-48A0-DEA0-98AEBB325EF5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D165B3E-2B73-E358-436A-FECE05EA0FBE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AA9AEDA-6391-F367-92E8-EB29E71AEA16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C0A131-B891-0545-1A2B-063D707DA39B}"/>
              </a:ext>
            </a:extLst>
          </p:cNvPr>
          <p:cNvGrpSpPr/>
          <p:nvPr/>
        </p:nvGrpSpPr>
        <p:grpSpPr>
          <a:xfrm>
            <a:off x="3824759" y="2664756"/>
            <a:ext cx="896746" cy="183491"/>
            <a:chOff x="714375" y="2445217"/>
            <a:chExt cx="896746" cy="1834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477085-0F06-DF1C-B102-584FDD8E2CE7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479ABAF-98D8-C383-52BA-6940749F958D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BF9515-434C-D971-6A68-E94CA1489C4D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9138C10-1F2A-5851-05DC-E43B6268EB6C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C819796-A87D-C3C1-0D4D-BF54618D7AF3}"/>
              </a:ext>
            </a:extLst>
          </p:cNvPr>
          <p:cNvGrpSpPr/>
          <p:nvPr/>
        </p:nvGrpSpPr>
        <p:grpSpPr>
          <a:xfrm>
            <a:off x="3008590" y="3101675"/>
            <a:ext cx="896746" cy="183491"/>
            <a:chOff x="714375" y="2445217"/>
            <a:chExt cx="896746" cy="18349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13044EE-138E-EE89-335F-BBB89905F59F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8CF324F-1CFD-74BE-76CD-4411E3E95B36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CCDA2DC-CED8-802A-CD10-1DF766BCC1FB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248E61-1079-2F9A-E1FA-C7BF0723F975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47F370-B645-C1D1-3A6D-4E0DC74D763A}"/>
              </a:ext>
            </a:extLst>
          </p:cNvPr>
          <p:cNvGrpSpPr/>
          <p:nvPr/>
        </p:nvGrpSpPr>
        <p:grpSpPr>
          <a:xfrm>
            <a:off x="2166540" y="1854615"/>
            <a:ext cx="896746" cy="183491"/>
            <a:chOff x="714375" y="2445217"/>
            <a:chExt cx="896746" cy="18349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83BB422-28F5-743B-EFF5-F9ECACC86E31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7E5604-420A-461A-1D60-3492D41C32B2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B7AF8CA-A6A7-EE8B-D588-76F789A69EBC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81632BA-7CFE-A81B-F8FE-0E4993619F7D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346A3C-0DE2-3FF1-DE7E-D2969BCE1374}"/>
              </a:ext>
            </a:extLst>
          </p:cNvPr>
          <p:cNvGrpSpPr/>
          <p:nvPr/>
        </p:nvGrpSpPr>
        <p:grpSpPr>
          <a:xfrm>
            <a:off x="3347413" y="1850819"/>
            <a:ext cx="896746" cy="183491"/>
            <a:chOff x="714375" y="2445217"/>
            <a:chExt cx="896746" cy="18349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A41419D-09D2-E0F4-D3AC-9838C18D52F0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7DE38E8-C1E9-F786-022A-0BD2568F468C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DAF9FC2-7D9B-7F1F-FE02-B72A2E87F13B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3B35134-1F46-23CA-7CC4-910A151C09EC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C4DE24D-7D86-8360-3A47-DF5890555274}"/>
              </a:ext>
            </a:extLst>
          </p:cNvPr>
          <p:cNvGrpSpPr/>
          <p:nvPr/>
        </p:nvGrpSpPr>
        <p:grpSpPr>
          <a:xfrm>
            <a:off x="4463056" y="1511343"/>
            <a:ext cx="896746" cy="183491"/>
            <a:chOff x="714375" y="2445217"/>
            <a:chExt cx="896746" cy="18349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1E5894E-F1E6-D661-E257-28F2D15AC310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715B82A-AFAA-1A16-A71A-C99BA98A3C5E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FCCF58D-BDD3-C2D0-6B91-2151E6D14C9A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945E8D6-59EE-5B6F-0ABD-19506DCC57FF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71FEDBF8-A4F3-18BD-9CC2-4BB65234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0" y="5174118"/>
            <a:ext cx="3352800" cy="4572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94DB93A-059D-CF28-48CF-AE5408307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10" y="5932262"/>
            <a:ext cx="2120900" cy="4572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CA4DAB4-DD74-38CA-AB5F-381F006F8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937" y="2118810"/>
            <a:ext cx="2794000" cy="4953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1F7AB2B-256E-219D-C1D4-04DE1E2A3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937" y="3090503"/>
            <a:ext cx="2453653" cy="350811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21A4D16-E418-5077-115E-BFF1B977690A}"/>
              </a:ext>
            </a:extLst>
          </p:cNvPr>
          <p:cNvSpPr txBox="1"/>
          <p:nvPr/>
        </p:nvSpPr>
        <p:spPr>
          <a:xfrm>
            <a:off x="6371417" y="2126492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/>
              <a:t>图信号</a:t>
            </a:r>
            <a:r>
              <a:rPr lang="zh-CN" altLang="en-US" sz="2400" dirty="0"/>
              <a:t>：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26429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A1C6-4C00-445B-3189-C5D65E40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图信号无处不在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2AC6-EBF9-7844-44D6-2C41005C3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585" y="1356490"/>
            <a:ext cx="5374415" cy="4825238"/>
          </a:xfrm>
        </p:spPr>
        <p:txBody>
          <a:bodyPr>
            <a:normAutofit/>
          </a:bodyPr>
          <a:lstStyle/>
          <a:p>
            <a:r>
              <a:rPr lang="en-US" dirty="0"/>
              <a:t>Vertices:</a:t>
            </a:r>
          </a:p>
          <a:p>
            <a:pPr lvl="1"/>
            <a:r>
              <a:rPr lang="en-US" dirty="0"/>
              <a:t>- 1000 Twitter users</a:t>
            </a:r>
          </a:p>
          <a:p>
            <a:r>
              <a:rPr lang="en-US" dirty="0"/>
              <a:t>Edges:</a:t>
            </a:r>
          </a:p>
          <a:p>
            <a:pPr lvl="1"/>
            <a:r>
              <a:rPr lang="en-US" dirty="0"/>
              <a:t>- following relationship among users</a:t>
            </a:r>
          </a:p>
          <a:p>
            <a:r>
              <a:rPr lang="en-US" dirty="0"/>
              <a:t>Signal:</a:t>
            </a:r>
          </a:p>
          <a:p>
            <a:pPr lvl="1"/>
            <a:r>
              <a:rPr lang="en-US" dirty="0"/>
              <a:t>- # Apple-related hashtags they have posted in six weeks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253B1-6C4B-7973-DF3E-5370DBE8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725"/>
            <a:ext cx="6487267" cy="4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033D-CC45-2813-3297-A6AAD6F1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图信号无处不在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5C517-4E91-C048-2E69-730865A72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146" y="1351725"/>
            <a:ext cx="4282492" cy="4825238"/>
          </a:xfrm>
        </p:spPr>
        <p:txBody>
          <a:bodyPr>
            <a:normAutofit/>
          </a:bodyPr>
          <a:lstStyle/>
          <a:p>
            <a:r>
              <a:rPr lang="en-US" dirty="0"/>
              <a:t>Vertices:</a:t>
            </a:r>
          </a:p>
          <a:p>
            <a:pPr lvl="1"/>
            <a:r>
              <a:rPr lang="en-US" dirty="0"/>
              <a:t>brain regions</a:t>
            </a:r>
          </a:p>
          <a:p>
            <a:r>
              <a:rPr lang="en-US" dirty="0"/>
              <a:t>Edges:</a:t>
            </a:r>
          </a:p>
          <a:p>
            <a:pPr lvl="1"/>
            <a:r>
              <a:rPr lang="en-US" dirty="0"/>
              <a:t>structural connectivity between brain regions</a:t>
            </a:r>
          </a:p>
          <a:p>
            <a:r>
              <a:rPr lang="en-US" dirty="0"/>
              <a:t>Signal:</a:t>
            </a:r>
          </a:p>
          <a:p>
            <a:pPr lvl="1"/>
            <a:r>
              <a:rPr lang="en-US" dirty="0"/>
              <a:t>blood-oxygen-level-dependent (BOLD) time series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65E4E-9EA3-966C-70E4-612AB9D0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681341"/>
            <a:ext cx="6796607" cy="4495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CDBB2-808B-E224-987D-FD30E67ECD37}"/>
              </a:ext>
            </a:extLst>
          </p:cNvPr>
          <p:cNvSpPr txBox="1"/>
          <p:nvPr/>
        </p:nvSpPr>
        <p:spPr>
          <a:xfrm>
            <a:off x="10227469" y="4591875"/>
            <a:ext cx="1964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313131"/>
                </a:solidFill>
                <a:effectLst/>
                <a:latin typeface="STHeiti" panose="02010600040101010101" pitchFamily="2" charset="-122"/>
                <a:ea typeface="STHeiti" panose="02010600040101010101" pitchFamily="2" charset="-122"/>
              </a:rPr>
              <a:t>(</a:t>
            </a:r>
            <a:r>
              <a:rPr lang="zh-CN" altLang="en-US" b="0" i="0" u="none" strike="noStrike" dirty="0">
                <a:solidFill>
                  <a:srgbClr val="313131"/>
                </a:solidFill>
                <a:effectLst/>
                <a:latin typeface="STHeiti" panose="02010600040101010101" pitchFamily="2" charset="-122"/>
                <a:ea typeface="STHeiti" panose="02010600040101010101" pitchFamily="2" charset="-122"/>
              </a:rPr>
              <a:t>血氧依赖水平</a:t>
            </a:r>
            <a:r>
              <a:rPr lang="en-US" altLang="zh-CN" b="0" i="0" u="none" strike="noStrike" dirty="0">
                <a:solidFill>
                  <a:srgbClr val="313131"/>
                </a:solidFill>
                <a:effectLst/>
                <a:latin typeface="STHeiti" panose="02010600040101010101" pitchFamily="2" charset="-122"/>
                <a:ea typeface="STHeiti" panose="02010600040101010101" pitchFamily="2" charset="-122"/>
              </a:rPr>
              <a:t>)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STHeiti" panose="02010600040101010101" pitchFamily="2" charset="-122"/>
              <a:ea typeface="STHe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6200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FFC0-C5B4-1187-DDF6-41A4C5D7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研究难点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792C-0B69-C9C3-4B55-2C0ACB6A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193" y="5926345"/>
            <a:ext cx="7294156" cy="8590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to </a:t>
            </a:r>
            <a:r>
              <a:rPr lang="en-US" dirty="0" err="1"/>
              <a:t>generalise</a:t>
            </a:r>
            <a:r>
              <a:rPr lang="en-US" dirty="0"/>
              <a:t> classical signal processing tools on irregular domains such as graphs?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A8914-0570-5474-386B-CFD78C8A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9" y="1094897"/>
            <a:ext cx="3380030" cy="2334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7DDFC-94CC-430C-2327-83CF2FF0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" y="3728727"/>
            <a:ext cx="3194705" cy="3056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69737-0FBB-6FF8-4A6C-EA7D2DD9E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415" y="1265446"/>
            <a:ext cx="4749619" cy="43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86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6168-FF52-EF11-FA4F-607E4495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研究方法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44822-50D6-08D0-81AB-184574159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2077275"/>
          </a:xfrm>
        </p:spPr>
        <p:txBody>
          <a:bodyPr/>
          <a:lstStyle/>
          <a:p>
            <a:r>
              <a:rPr lang="en-US" dirty="0"/>
              <a:t>Vertex (spatial) domain designs</a:t>
            </a:r>
          </a:p>
          <a:p>
            <a:endParaRPr lang="en-US" dirty="0"/>
          </a:p>
          <a:p>
            <a:r>
              <a:rPr lang="en-US" dirty="0"/>
              <a:t>Frequency (graph spectral) domain designs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BD054-3DF0-7E5E-075B-DB09B59F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983" y="3429000"/>
            <a:ext cx="3605469" cy="331519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73087C-BC01-E0B5-A2D0-B00FE62D9A65}"/>
              </a:ext>
            </a:extLst>
          </p:cNvPr>
          <p:cNvSpPr/>
          <p:nvPr/>
        </p:nvSpPr>
        <p:spPr>
          <a:xfrm>
            <a:off x="604434" y="2028825"/>
            <a:ext cx="8382404" cy="1125573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4732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8241-30DE-3577-C702-34F295E1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为什么需要频率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CCA2-DECE-5817-BBB9-F2BC4F406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1603490"/>
          </a:xfrm>
        </p:spPr>
        <p:txBody>
          <a:bodyPr/>
          <a:lstStyle/>
          <a:p>
            <a:r>
              <a:rPr lang="en-CN" dirty="0"/>
              <a:t>传统傅立叶变换可以将信号从时域转换到频域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664B4-7D4B-ADB8-55EE-137E5E7B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978380"/>
            <a:ext cx="9469784" cy="1953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F56CE-DEFC-ACCD-1C5D-6A92A5E8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28" y="4207337"/>
            <a:ext cx="2825338" cy="25978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9DF84C-3CB6-B31A-5CEA-8BC0ED1809E6}"/>
              </a:ext>
            </a:extLst>
          </p:cNvPr>
          <p:cNvSpPr txBox="1">
            <a:spLocks/>
          </p:cNvSpPr>
          <p:nvPr/>
        </p:nvSpPr>
        <p:spPr>
          <a:xfrm>
            <a:off x="604434" y="5042339"/>
            <a:ext cx="7095777" cy="927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dirty="0"/>
              <a:t>在图信号上什么是频率</a:t>
            </a:r>
            <a:r>
              <a:rPr lang="zh-CN" altLang="en-US" dirty="0"/>
              <a:t>（谱）呢？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6510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图的矩阵表示</a:t>
            </a:r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13554E-CFBD-C793-81A1-EC23510BDD84}"/>
              </a:ext>
            </a:extLst>
          </p:cNvPr>
          <p:cNvSpPr/>
          <p:nvPr/>
        </p:nvSpPr>
        <p:spPr>
          <a:xfrm>
            <a:off x="1005792" y="230666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1690E-65BA-AFF7-025B-02AB9EC40E97}"/>
              </a:ext>
            </a:extLst>
          </p:cNvPr>
          <p:cNvSpPr/>
          <p:nvPr/>
        </p:nvSpPr>
        <p:spPr>
          <a:xfrm>
            <a:off x="4767429" y="17730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BF39C-1E76-AEF8-48A0-1AF0AE451074}"/>
              </a:ext>
            </a:extLst>
          </p:cNvPr>
          <p:cNvSpPr/>
          <p:nvPr/>
        </p:nvSpPr>
        <p:spPr>
          <a:xfrm>
            <a:off x="2488063" y="213231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4CC663-56DA-6C92-4255-85CC94812F0F}"/>
              </a:ext>
            </a:extLst>
          </p:cNvPr>
          <p:cNvSpPr/>
          <p:nvPr/>
        </p:nvSpPr>
        <p:spPr>
          <a:xfrm>
            <a:off x="3683810" y="207625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15910-0CE0-3A1C-9400-2E07AF24A030}"/>
              </a:ext>
            </a:extLst>
          </p:cNvPr>
          <p:cNvSpPr/>
          <p:nvPr/>
        </p:nvSpPr>
        <p:spPr>
          <a:xfrm>
            <a:off x="1719410" y="31923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FC059D-5519-BD09-8214-D933ACE898FC}"/>
              </a:ext>
            </a:extLst>
          </p:cNvPr>
          <p:cNvSpPr/>
          <p:nvPr/>
        </p:nvSpPr>
        <p:spPr>
          <a:xfrm>
            <a:off x="3119909" y="271323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87249-2CE5-1EB3-932A-B042967EDD13}"/>
              </a:ext>
            </a:extLst>
          </p:cNvPr>
          <p:cNvSpPr/>
          <p:nvPr/>
        </p:nvSpPr>
        <p:spPr>
          <a:xfrm>
            <a:off x="2975909" y="35821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903371-8604-CD1A-0989-32778B814E8C}"/>
              </a:ext>
            </a:extLst>
          </p:cNvPr>
          <p:cNvSpPr/>
          <p:nvPr/>
        </p:nvSpPr>
        <p:spPr>
          <a:xfrm>
            <a:off x="3995657" y="294650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0DACB-7441-6284-3E33-ED684CDBD621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>
            <a:off x="1149792" y="2594667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3EA156-2C2C-4418-E63D-5A0EC562EB46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1863410" y="2378134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8F6FE7-9FF6-56C7-F5AE-5AE0F056618D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2007410" y="2959053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96478-758D-3A79-4FDF-C307D00E3E0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76063" y="2220259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9B1AD2-0B90-FDE2-B1D0-571BE19840B4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3407909" y="2322082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CEAAC-6094-E1E0-F82A-7E812B7E38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2632063" y="2420311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9BF94B-77A9-24EA-CB8F-1EBA5787F7A8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flipH="1" flipV="1">
            <a:off x="2733886" y="2378134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1DE70A-7377-6871-DEFD-4FF121471025}"/>
              </a:ext>
            </a:extLst>
          </p:cNvPr>
          <p:cNvCxnSpPr>
            <a:cxnSpLocks/>
            <a:stCxn id="14" idx="6"/>
            <a:endCxn id="15" idx="3"/>
          </p:cNvCxnSpPr>
          <p:nvPr/>
        </p:nvCxnSpPr>
        <p:spPr>
          <a:xfrm flipV="1">
            <a:off x="3263909" y="3192326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35E6B-B67F-9371-6481-3CADB4AD568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3971810" y="1917083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71B581A-EA0B-61AA-EC8A-0ED58743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429" y="2995828"/>
            <a:ext cx="6546408" cy="388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E0E5A1-CAF8-0A22-6AD0-1953499B5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485" y="4710128"/>
            <a:ext cx="2174424" cy="1590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70356E-4295-CF11-1614-CCD151769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783" y="4710128"/>
            <a:ext cx="2174424" cy="1590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E5FC5-83AE-1C88-44DC-67A70BB9D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913" y="4710128"/>
            <a:ext cx="3199577" cy="1590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3C193D-2424-C3EB-190B-274372055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92" y="1951102"/>
            <a:ext cx="368300" cy="27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F13C16-4E73-6BF0-2868-86993EC32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1298" y="3609717"/>
            <a:ext cx="381000" cy="27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777BC8-9A9C-13B0-1031-952CF640AA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871" y="1838161"/>
            <a:ext cx="381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0F1E8-0422-DACA-CEA4-A677BDB03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059" y="3889117"/>
            <a:ext cx="3937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BED056-B8E4-B484-4A7D-55AC8D0F2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1287" y="3045629"/>
            <a:ext cx="381000" cy="292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AF4F61-4122-B9D8-2F02-61A20C00B2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1059" y="3044226"/>
            <a:ext cx="3810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4F7F71-F63D-8EDD-6839-56C05070D4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4134" y="1759140"/>
            <a:ext cx="3937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9D9A74-B6E8-6ADB-2ED3-6C9A8D9DB3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5429" y="1563385"/>
            <a:ext cx="3810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57A7BF-1AA4-A180-2CCC-5150E18932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9057" y="6437784"/>
            <a:ext cx="368300" cy="317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656F49-DBCC-BCCA-06E6-BF5CBD3296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2685" y="6443100"/>
            <a:ext cx="368300" cy="330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3FE59E-DD50-4288-D748-4A192D6C87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64701" y="6437784"/>
            <a:ext cx="2794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5DC059-7EF3-4599-B269-21D8B7D891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8191" y="5511379"/>
            <a:ext cx="292100" cy="38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59419A-C8C6-CE44-0B69-DF769C5A12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2810" y="5485979"/>
            <a:ext cx="317500" cy="127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7BEDDA-2058-3C1A-BB52-F6ACAC3885E3}"/>
              </a:ext>
            </a:extLst>
          </p:cNvPr>
          <p:cNvSpPr txBox="1"/>
          <p:nvPr/>
        </p:nvSpPr>
        <p:spPr>
          <a:xfrm>
            <a:off x="6206234" y="2229294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400" dirty="0"/>
              <a:t>度</a:t>
            </a:r>
            <a:r>
              <a:rPr lang="zh-CN" altLang="en-US" sz="2400" dirty="0"/>
              <a:t>矩阵：</a:t>
            </a:r>
            <a:endParaRPr lang="en-CN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B13CCD-FB6E-9692-E33A-BE34B8744D0A}"/>
              </a:ext>
            </a:extLst>
          </p:cNvPr>
          <p:cNvSpPr txBox="1"/>
          <p:nvPr/>
        </p:nvSpPr>
        <p:spPr>
          <a:xfrm>
            <a:off x="1386308" y="4157337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 sz="2400" dirty="0"/>
              <a:t>度</a:t>
            </a:r>
            <a:r>
              <a:rPr lang="zh-CN" altLang="en-US" sz="2400" dirty="0"/>
              <a:t>矩阵</a:t>
            </a:r>
            <a:endParaRPr lang="en-CN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82C0E5-5369-BD2F-7682-EA0481081A45}"/>
              </a:ext>
            </a:extLst>
          </p:cNvPr>
          <p:cNvSpPr txBox="1"/>
          <p:nvPr/>
        </p:nvSpPr>
        <p:spPr>
          <a:xfrm>
            <a:off x="4991310" y="4157337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邻接矩阵</a:t>
            </a:r>
            <a:endParaRPr lang="en-CN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CFF751-415F-8D60-C324-6D2B0D4EC74F}"/>
              </a:ext>
            </a:extLst>
          </p:cNvPr>
          <p:cNvSpPr txBox="1"/>
          <p:nvPr/>
        </p:nvSpPr>
        <p:spPr>
          <a:xfrm>
            <a:off x="9017189" y="4157337"/>
            <a:ext cx="217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拉普拉斯矩阵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58139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634D-FBB0-19F4-8A17-E97AED85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拉普拉斯矩阵的特性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47658-032A-BD6F-8F73-CA376B9CF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763678"/>
          </a:xfrm>
        </p:spPr>
        <p:txBody>
          <a:bodyPr/>
          <a:lstStyle/>
          <a:p>
            <a:r>
              <a:rPr lang="en-US" altLang="zh-CN" i="1" dirty="0"/>
              <a:t>1.</a:t>
            </a:r>
            <a:r>
              <a:rPr lang="zh-CN" altLang="en-US" i="1" dirty="0"/>
              <a:t> </a:t>
            </a:r>
            <a:r>
              <a:rPr lang="en-US" altLang="zh-CN" i="1" dirty="0"/>
              <a:t>For every vector</a:t>
            </a:r>
            <a:r>
              <a:rPr lang="zh-CN" altLang="en-US" i="1" dirty="0"/>
              <a:t>                 </a:t>
            </a:r>
            <a:r>
              <a:rPr lang="en-US" altLang="zh-CN" i="1" dirty="0"/>
              <a:t>we have</a:t>
            </a:r>
            <a:endParaRPr lang="en-CN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258A0-6A23-EDE1-8E72-BD289953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98" y="1297135"/>
            <a:ext cx="1412399" cy="542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72D52-C4A2-F345-DF8C-EB47DC94A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438" y="2073197"/>
            <a:ext cx="4245591" cy="11023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2EF30F-0316-E862-6186-FBCFB9A424B6}"/>
              </a:ext>
            </a:extLst>
          </p:cNvPr>
          <p:cNvSpPr txBox="1">
            <a:spLocks/>
          </p:cNvSpPr>
          <p:nvPr/>
        </p:nvSpPr>
        <p:spPr>
          <a:xfrm>
            <a:off x="604434" y="3515178"/>
            <a:ext cx="10983132" cy="3131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Proof:</a:t>
            </a:r>
            <a:endParaRPr lang="en-US" altLang="zh-CN" u="sng" dirty="0"/>
          </a:p>
          <a:p>
            <a:pPr marL="0" indent="0">
              <a:buNone/>
            </a:pPr>
            <a:r>
              <a:rPr lang="en-US" altLang="zh-CN" dirty="0"/>
              <a:t>By the definition of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D6731-FCE9-6E50-EFBB-B22FD1696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410" y="3937961"/>
            <a:ext cx="4826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53623C-5071-ED9A-B8A6-71EC212A4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954" y="4484061"/>
            <a:ext cx="9228092" cy="23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73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70FB-B31B-DCCB-AE53-10A4DE73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拉普拉斯矩阵的特性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53544-CE62-C3EC-32E3-EBB0A213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4339391"/>
          </a:xfrm>
        </p:spPr>
        <p:txBody>
          <a:bodyPr/>
          <a:lstStyle/>
          <a:p>
            <a:r>
              <a:rPr lang="en-US" altLang="zh-CN" i="1" dirty="0"/>
              <a:t>2.</a:t>
            </a:r>
            <a:r>
              <a:rPr lang="zh-CN" altLang="en-US" i="1" dirty="0"/>
              <a:t> </a:t>
            </a:r>
            <a:r>
              <a:rPr lang="en-US" altLang="zh-CN" i="1" dirty="0"/>
              <a:t>L is symmetric and positive semi-definite.</a:t>
            </a:r>
          </a:p>
          <a:p>
            <a:endParaRPr lang="en-US" i="1" dirty="0"/>
          </a:p>
          <a:p>
            <a:r>
              <a:rPr lang="en-US" u="sng" dirty="0"/>
              <a:t>Proof:</a:t>
            </a:r>
            <a:endParaRPr lang="en-US" altLang="zh-CN" u="sng" dirty="0"/>
          </a:p>
          <a:p>
            <a:pPr marL="0" indent="0">
              <a:buNone/>
            </a:pPr>
            <a:r>
              <a:rPr lang="en-US" dirty="0"/>
              <a:t>- The symmetry of L follows directly from the symmetry of W and D. </a:t>
            </a:r>
          </a:p>
          <a:p>
            <a:pPr marL="0" indent="0">
              <a:buNone/>
            </a:pPr>
            <a:r>
              <a:rPr lang="en-US" dirty="0"/>
              <a:t>- The positive semi-definiteness is a direct consequence of Part (1), which shows that</a:t>
            </a:r>
            <a:r>
              <a:rPr lang="zh-CN" altLang="en-US" dirty="0"/>
              <a:t>                  </a:t>
            </a:r>
            <a:r>
              <a:rPr lang="en-US" altLang="zh-CN" dirty="0"/>
              <a:t>for all</a:t>
            </a:r>
            <a:r>
              <a:rPr lang="zh-CN" altLang="en-US" dirty="0"/>
              <a:t>             </a:t>
            </a:r>
            <a:r>
              <a:rPr lang="en-US" altLang="zh-CN" dirty="0"/>
              <a:t>.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07DCE-F0B2-2A18-3C76-EA492CFE1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96" y="4162093"/>
            <a:ext cx="15240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3F9541-7945-4E0B-C8A6-1737F7DC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709" y="4212893"/>
            <a:ext cx="1143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4042-B9D9-A037-9B84-C9D8FE8CE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solidFill>
                  <a:schemeClr val="accent1"/>
                </a:solidFill>
              </a:rPr>
              <a:t>图的矩阵表示</a:t>
            </a:r>
          </a:p>
          <a:p>
            <a:r>
              <a:rPr lang="en-CN" dirty="0"/>
              <a:t>图的一些性质</a:t>
            </a:r>
            <a:endParaRPr lang="en-US" dirty="0"/>
          </a:p>
          <a:p>
            <a:r>
              <a:rPr lang="en-US" sz="28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图信号处理</a:t>
            </a:r>
            <a:endParaRPr lang="en-US" altLang="zh-CN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endParaRPr lang="en-US" altLang="zh-CN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835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ACAC-3751-F65B-14C2-4B53FB84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拉普拉斯矩阵的特性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DFFC-B8BD-DD0C-B695-773F505C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i="1" dirty="0"/>
              <a:t>3. </a:t>
            </a:r>
            <a:r>
              <a:rPr lang="en-US" i="1" dirty="0"/>
              <a:t>The smallest eigenvalue of L is 0, the corresponding eigenvector is the constant one vector   .</a:t>
            </a:r>
          </a:p>
          <a:p>
            <a:endParaRPr lang="en-US" u="sng" dirty="0"/>
          </a:p>
          <a:p>
            <a:r>
              <a:rPr lang="en-US" u="sng" dirty="0"/>
              <a:t>Proof:</a:t>
            </a:r>
            <a:endParaRPr lang="en-US" altLang="zh-CN" u="sng" dirty="0"/>
          </a:p>
          <a:p>
            <a:pPr marL="0" indent="0">
              <a:buNone/>
            </a:pPr>
            <a:r>
              <a:rPr lang="en-US" altLang="zh-CN" dirty="0"/>
              <a:t>The sum of each row of L equals to 0, thus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2B885-EFAF-74B4-6BAB-8371A7A4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52" y="1704549"/>
            <a:ext cx="2667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B5630-C648-0B8E-5B3A-976ADD4B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085" y="4188351"/>
            <a:ext cx="2286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68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113A-EEBF-4349-0BC3-E9EA35C1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拉普拉斯矩阵的特性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E5091-0F7A-6208-C8DF-7048095A0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 has n non-negative, real-valued eigenvalues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Proof:</a:t>
            </a:r>
            <a:endParaRPr lang="en-US" altLang="zh-CN" u="sng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 matrix is semi-definite, the </a:t>
            </a:r>
            <a:r>
              <a:rPr lang="en-US" dirty="0"/>
              <a:t>eigenvalues will be positive.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4372-46EA-7AB8-2BD0-174C712B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94" y="1978072"/>
            <a:ext cx="4851679" cy="6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7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99B1-462E-661C-E5B5-B83075E2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拉普拉斯矩阵作为节点特征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5B7DB-C2B8-2DDA-7EBB-938722011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图上的每一个结点都具有自己的拓扑结构，取拉普拉斯矩阵的前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特征向量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矩阵，使用每一个行向量作为此结点的谱特征。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采用谱特征对结点进行分类，称为“谱聚类”，谱聚类的效果明显优于传统的聚类方法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pectral Clustering | What, why and how of Spectral Clustering!">
            <a:extLst>
              <a:ext uri="{FF2B5EF4-FFF2-40B4-BE49-F238E27FC236}">
                <a16:creationId xmlns:a16="http://schemas.microsoft.com/office/drawing/2014/main" id="{2861778B-84E5-1C43-A526-F2BCECED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94" y="3511242"/>
            <a:ext cx="10227212" cy="294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04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5E89-6BF7-A0C7-7F76-179A815E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为什么</a:t>
            </a:r>
            <a:r>
              <a:rPr lang="zh-CN" altLang="en-US" dirty="0"/>
              <a:t>选择</a:t>
            </a:r>
            <a:r>
              <a:rPr lang="en-CN"/>
              <a:t>拉普拉斯矩阵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EF0FB-8A20-1F1A-6F4C-3F4F59DC1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2334010"/>
          </a:xfrm>
        </p:spPr>
        <p:txBody>
          <a:bodyPr/>
          <a:lstStyle/>
          <a:p>
            <a:r>
              <a:rPr lang="zh-CN" altLang="en-US" dirty="0"/>
              <a:t>拉普拉斯矩阵的特征值和特征向量表示图上各个节点的结构信息</a:t>
            </a:r>
            <a:endParaRPr lang="en-US" altLang="zh-CN" dirty="0"/>
          </a:p>
          <a:p>
            <a:r>
              <a:rPr lang="zh-CN" altLang="en-US" dirty="0"/>
              <a:t>如果两个图同构，那么它们的拉普拉斯矩阵的所有特征值均相等</a:t>
            </a:r>
            <a:endParaRPr lang="en-US" altLang="zh-CN" dirty="0"/>
          </a:p>
          <a:p>
            <a:r>
              <a:rPr lang="zh-CN" altLang="en-US" dirty="0"/>
              <a:t>拉普拉斯矩阵特征值中</a:t>
            </a:r>
            <a:r>
              <a:rPr lang="en-US" altLang="zh-CN" dirty="0"/>
              <a:t>0</a:t>
            </a:r>
            <a:r>
              <a:rPr lang="zh-CN" altLang="en-US" dirty="0"/>
              <a:t>的个数，等于图上连通分量的个数</a:t>
            </a:r>
            <a:endParaRPr lang="en-US" altLang="zh-CN" dirty="0"/>
          </a:p>
          <a:p>
            <a:pPr lvl="1"/>
            <a:endParaRPr lang="en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EB693F-A50B-9049-A7FE-7993C166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3175782"/>
            <a:ext cx="9242083" cy="2644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94B033-C4C4-B44B-BA72-00D8247DBF79}"/>
              </a:ext>
            </a:extLst>
          </p:cNvPr>
          <p:cNvSpPr txBox="1"/>
          <p:nvPr/>
        </p:nvSpPr>
        <p:spPr>
          <a:xfrm>
            <a:off x="4262511" y="5950634"/>
            <a:ext cx="755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使用拉普拉斯矩阵特征向量对马的不同部位进行分类</a:t>
            </a:r>
            <a:r>
              <a:rPr kumimoji="1" lang="en-US" altLang="zh-CN" dirty="0"/>
              <a:t>, </a:t>
            </a:r>
            <a:r>
              <a:rPr lang="en-US" altLang="zh-CN" sz="1800" dirty="0" err="1">
                <a:effectLst/>
                <a:latin typeface="AdvP6EC0"/>
              </a:rPr>
              <a:t>Lombaert</a:t>
            </a:r>
            <a:r>
              <a:rPr lang="en-US" altLang="zh-CN" sz="1800" dirty="0">
                <a:effectLst/>
                <a:latin typeface="AdvP6EC0"/>
              </a:rPr>
              <a:t> </a:t>
            </a:r>
            <a:r>
              <a:rPr kumimoji="1" lang="en-US" altLang="zh-CN" sz="1800" dirty="0">
                <a:effectLst/>
                <a:latin typeface="AdvP6EC0"/>
              </a:rPr>
              <a:t>et al. 2013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4368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F967-D655-0810-4EFD-E66D4FC1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什么叫</a:t>
            </a:r>
            <a:r>
              <a:rPr lang="zh-CN" altLang="en-US" dirty="0"/>
              <a:t>“</a:t>
            </a:r>
            <a:r>
              <a:rPr lang="en-CN" dirty="0"/>
              <a:t>谱</a:t>
            </a:r>
            <a:r>
              <a:rPr lang="zh-CN" altLang="en-US" dirty="0"/>
              <a:t>”？为什么叫这个名字？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0F9D-A64D-AAE4-B43C-9AA414995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5640062"/>
            <a:ext cx="6109187" cy="616360"/>
          </a:xfrm>
        </p:spPr>
        <p:txBody>
          <a:bodyPr/>
          <a:lstStyle/>
          <a:p>
            <a:r>
              <a:rPr lang="zh-CN" altLang="en-US" dirty="0"/>
              <a:t>矩阵的谱：矩阵特征值的集合</a:t>
            </a:r>
            <a:endParaRPr lang="en-CN" dirty="0"/>
          </a:p>
        </p:txBody>
      </p:sp>
      <p:pic>
        <p:nvPicPr>
          <p:cNvPr id="1026" name="Picture 2" descr="x">
            <a:extLst>
              <a:ext uri="{FF2B5EF4-FFF2-40B4-BE49-F238E27FC236}">
                <a16:creationId xmlns:a16="http://schemas.microsoft.com/office/drawing/2014/main" id="{AFEAA1F3-828E-487E-7058-D68FC87C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" y="1599435"/>
            <a:ext cx="6368199" cy="312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EF19D8-24E5-DF63-CDD6-E4BB18D45B78}"/>
              </a:ext>
            </a:extLst>
          </p:cNvPr>
          <p:cNvSpPr txBox="1">
            <a:spLocks/>
          </p:cNvSpPr>
          <p:nvPr/>
        </p:nvSpPr>
        <p:spPr>
          <a:xfrm>
            <a:off x="7220193" y="2524139"/>
            <a:ext cx="5164313" cy="1809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玻璃棱镜：矩阵算子</a:t>
            </a:r>
            <a:r>
              <a:rPr lang="en-US" altLang="zh-CN" dirty="0"/>
              <a:t>A</a:t>
            </a:r>
          </a:p>
          <a:p>
            <a:r>
              <a:rPr lang="zh-CN" altLang="en-US" dirty="0"/>
              <a:t>输入多彩光：向量</a:t>
            </a:r>
            <a:r>
              <a:rPr lang="en-US" altLang="zh-CN" dirty="0"/>
              <a:t>v</a:t>
            </a:r>
          </a:p>
          <a:p>
            <a:r>
              <a:rPr lang="en-US" dirty="0" err="1"/>
              <a:t>分解出的单色光</a:t>
            </a:r>
            <a:r>
              <a:rPr lang="zh-CN" altLang="en-US" dirty="0"/>
              <a:t>：特征向量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19125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99B1-462E-661C-E5B5-B83075E2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矩阵特征值分解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5B7DB-C2B8-2DDA-7EBB-938722011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E75FC-7E8D-418A-B4EB-F1F07C87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1351725"/>
            <a:ext cx="8226746" cy="490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63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98AC-C644-F63E-4B57-8AE5F5D6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矩阵特征值分解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E41C-0DED-A377-A733-7EAD678F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A09F3-6C67-BE2B-484F-236B1B6B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11883"/>
            <a:ext cx="9303690" cy="409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8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DA8C-8F99-67E2-0AFA-EF8C307D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矩阵特征值分解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E5E37-391B-3D4C-4D81-AC548ECB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3EE7B-00CB-5999-9950-CF9E98E0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3" y="1351725"/>
            <a:ext cx="8042063" cy="48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35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7DCF-65BD-854E-F32D-61276B0D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拉普拉斯矩阵的特征值分解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9DCFD-6FCB-B88D-594D-C1442B46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714819"/>
          </a:xfrm>
        </p:spPr>
        <p:txBody>
          <a:bodyPr/>
          <a:lstStyle/>
          <a:p>
            <a:r>
              <a:rPr lang="zh-CN" altLang="en-US" dirty="0"/>
              <a:t>拉普拉斯矩阵有一套完整的标准正交的特征向量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D41C4-644C-1A85-BBAB-5E127B07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5506275"/>
            <a:ext cx="4610100" cy="393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CBC42F-7F5E-32AB-EEDF-96F1FD3556FC}"/>
              </a:ext>
            </a:extLst>
          </p:cNvPr>
          <p:cNvSpPr txBox="1">
            <a:spLocks/>
          </p:cNvSpPr>
          <p:nvPr/>
        </p:nvSpPr>
        <p:spPr>
          <a:xfrm>
            <a:off x="604434" y="4516854"/>
            <a:ext cx="10983132" cy="714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通常我们将这些特征向量按照特征值从小到大排列</a:t>
            </a:r>
            <a:endParaRPr lang="en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E1455-C875-6050-1BC6-1416AA18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20" y="2066544"/>
            <a:ext cx="10758759" cy="166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7EF34-5D16-8D4C-BEA9-7402F7B36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116" y="3912052"/>
            <a:ext cx="3810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AF12B-D2DE-2CB7-43BA-0B9DEFEBB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884" y="3912052"/>
            <a:ext cx="647700" cy="39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9D92D4-4A53-43A5-AE92-A67542BE8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025" y="3763625"/>
            <a:ext cx="665868" cy="61592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1C371BB-31F2-1076-B5FE-6758C92C54A7}"/>
              </a:ext>
            </a:extLst>
          </p:cNvPr>
          <p:cNvSpPr/>
          <p:nvPr/>
        </p:nvSpPr>
        <p:spPr>
          <a:xfrm>
            <a:off x="9789857" y="4874263"/>
            <a:ext cx="1685522" cy="733593"/>
          </a:xfrm>
          <a:prstGeom prst="wedgeRoundRectCallout">
            <a:avLst>
              <a:gd name="adj1" fmla="val -46822"/>
              <a:gd name="adj2" fmla="val -1283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因为正交</a:t>
            </a:r>
          </a:p>
        </p:txBody>
      </p:sp>
    </p:spTree>
    <p:extLst>
      <p:ext uri="{BB962C8B-B14F-4D97-AF65-F5344CB8AC3E}">
        <p14:creationId xmlns:p14="http://schemas.microsoft.com/office/powerpoint/2010/main" val="774662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6628-6190-2D31-6216-5637A4A4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拉普拉斯矩阵作为算子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34AB2-9242-B462-BF60-5F67D3AA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102906"/>
            <a:ext cx="4554420" cy="1901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0E71A-6662-F61D-0638-BBFBB4B7F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3033614"/>
            <a:ext cx="4431771" cy="2034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A491E-1692-E23F-CEAA-0F7573A28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4063"/>
            <a:ext cx="5044977" cy="203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8EF16-A006-BE42-D010-6FC43A491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34" y="5013434"/>
            <a:ext cx="4008509" cy="1036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E371CC-941D-04CB-C196-B01F58CFD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809" y="5018572"/>
            <a:ext cx="4519338" cy="1031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0C0D2-9138-258F-3349-42C8734F2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148" y="1356652"/>
            <a:ext cx="2332396" cy="601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F97530-4563-4CD2-B257-32AFCC14F4D7}"/>
              </a:ext>
            </a:extLst>
          </p:cNvPr>
          <p:cNvSpPr txBox="1"/>
          <p:nvPr/>
        </p:nvSpPr>
        <p:spPr>
          <a:xfrm>
            <a:off x="604434" y="6316851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拉普拉斯矩阵可以作为一个差分</a:t>
            </a:r>
            <a:r>
              <a:rPr lang="zh-CN" altLang="en-US" sz="2400" dirty="0">
                <a:solidFill>
                  <a:srgbClr val="FF0000"/>
                </a:solidFill>
              </a:rPr>
              <a:t>算子</a:t>
            </a:r>
            <a:endParaRPr lang="en-CN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697CF-3D9D-0751-A6D6-98815989CF96}"/>
              </a:ext>
            </a:extLst>
          </p:cNvPr>
          <p:cNvSpPr txBox="1"/>
          <p:nvPr/>
        </p:nvSpPr>
        <p:spPr>
          <a:xfrm>
            <a:off x="6096000" y="6034235"/>
            <a:ext cx="6096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拉普拉斯矩阵二次型 （衡量了图信号的</a:t>
            </a:r>
            <a:r>
              <a:rPr lang="zh-CN" altLang="en-US" sz="2400" dirty="0">
                <a:solidFill>
                  <a:srgbClr val="FF0000"/>
                </a:solidFill>
              </a:rPr>
              <a:t>“光滑度”</a:t>
            </a:r>
            <a:r>
              <a:rPr lang="zh-CN" altLang="en-US" sz="2400" dirty="0"/>
              <a:t>或者</a:t>
            </a:r>
            <a:r>
              <a:rPr lang="zh-CN" altLang="en-US" sz="2400" dirty="0">
                <a:solidFill>
                  <a:srgbClr val="FF0000"/>
                </a:solidFill>
              </a:rPr>
              <a:t>“频率”</a:t>
            </a:r>
            <a:r>
              <a:rPr lang="zh-CN" altLang="en-US" sz="2400" dirty="0"/>
              <a:t>）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59607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841A-439E-DC40-AF7B-51776C3D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图的矩阵表示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B56EFD-09D1-B446-A381-3EF47C804BD1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CCCA8F-B1AD-AB4A-AC03-2E70887826C5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877833-7204-4E41-B72F-C325FF1892ED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098F9F-9602-F941-99CD-4122909A956C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69A718-64EB-7649-ADCB-8FC0A9E8F5C7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9BF15A-E4A3-AF4F-AA3B-C9A23C14257D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827390-39AD-9246-AEA9-7E4556B4E8F4}"/>
                </a:ext>
              </a:extLst>
            </p:cNvPr>
            <p:cNvCxnSpPr>
              <a:cxnSpLocks/>
              <a:stCxn id="5" idx="7"/>
              <a:endCxn id="4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FE714D-FF9E-204A-BAC9-F7BD97FB2890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CE97A3-A866-7B4C-9CA7-81A3D8C8C6B9}"/>
                </a:ext>
              </a:extLst>
            </p:cNvPr>
            <p:cNvCxnSpPr>
              <a:cxnSpLocks/>
              <a:stCxn id="8" idx="1"/>
              <a:endCxn id="5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966B0E-42C9-8B42-AF4E-51C0BB82036A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8AA196-DA21-3C47-845D-91B39946B74B}"/>
                </a:ext>
              </a:extLst>
            </p:cNvPr>
            <p:cNvCxnSpPr>
              <a:cxnSpLocks/>
              <a:stCxn id="8" idx="1"/>
              <a:endCxn id="4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992E8-61C0-744D-8D97-597CBE80DEE1}"/>
                </a:ext>
              </a:extLst>
            </p:cNvPr>
            <p:cNvCxnSpPr>
              <a:cxnSpLocks/>
              <a:stCxn id="6" idx="7"/>
              <a:endCxn id="7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A3B7032-46C0-F345-8111-410EE9A803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456" y="4722892"/>
            <a:ext cx="4279900" cy="469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BDADF8-51E8-4E42-AB05-5D1783B354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1262" y="5594498"/>
            <a:ext cx="4826000" cy="46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161013-280E-6545-B8C0-7F70E22D6D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5130" y="2673300"/>
            <a:ext cx="3834543" cy="20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A52D-B5D8-0607-CB3C-C68DE67F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拉普拉斯</a:t>
            </a:r>
            <a:r>
              <a:rPr lang="zh-CN" altLang="en-US" dirty="0"/>
              <a:t>矩阵</a:t>
            </a:r>
            <a:r>
              <a:rPr lang="zh-CN" altLang="en-US" sz="4400" dirty="0"/>
              <a:t>二次型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10D9D-2BE2-E66E-7B6F-8F11C469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62" y="1351724"/>
            <a:ext cx="3649496" cy="3183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DA683-EBBC-6C3E-C38F-DF00396D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400" y="1351725"/>
            <a:ext cx="3476538" cy="3183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A905BA-C69F-4936-B4BE-09DA4861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62" y="5106226"/>
            <a:ext cx="27432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FE814-6424-9A56-2861-76C793C70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783" y="5106225"/>
            <a:ext cx="2933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19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5E89-6BF7-A0C7-7F76-179A815E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为什么叫拉普拉斯矩阵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EF0FB-8A20-1F1A-6F4C-3F4F59DC1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拉普拉斯矩阵</a:t>
            </a:r>
            <a:r>
              <a:rPr lang="zh-CN" altLang="en-US" dirty="0"/>
              <a:t>就是图上的</a:t>
            </a:r>
            <a:r>
              <a:rPr lang="zh-CN" altLang="en-US" b="1" dirty="0">
                <a:solidFill>
                  <a:srgbClr val="FF0000"/>
                </a:solidFill>
              </a:rPr>
              <a:t>拉普拉斯算子</a:t>
            </a:r>
            <a:r>
              <a:rPr lang="zh-CN" altLang="en-US" dirty="0"/>
              <a:t>，或者说是</a:t>
            </a:r>
            <a:r>
              <a:rPr lang="zh-CN" altLang="en-US" dirty="0">
                <a:solidFill>
                  <a:srgbClr val="FF0000"/>
                </a:solidFill>
              </a:rPr>
              <a:t>离散的</a:t>
            </a:r>
            <a:r>
              <a:rPr lang="zh-CN" altLang="en-US" dirty="0"/>
              <a:t>拉普拉斯算子，是拉普拉斯算子的一种近似</a:t>
            </a:r>
            <a:endParaRPr lang="en-US" altLang="zh-CN" dirty="0"/>
          </a:p>
          <a:p>
            <a:r>
              <a:rPr lang="zh-CN" altLang="en-US" b="1" dirty="0"/>
              <a:t>拉普拉斯算子： </a:t>
            </a:r>
            <a:r>
              <a:rPr lang="zh-CN" altLang="en-US" dirty="0"/>
              <a:t>拉普拉斯算子（</a:t>
            </a:r>
            <a:r>
              <a:rPr lang="en-US" dirty="0"/>
              <a:t>Laplace Operator）</a:t>
            </a:r>
            <a:r>
              <a:rPr lang="zh-CN" altLang="en-US" dirty="0"/>
              <a:t>是 </a:t>
            </a:r>
            <a:r>
              <a:rPr lang="en-US" dirty="0"/>
              <a:t>n </a:t>
            </a:r>
            <a:r>
              <a:rPr lang="zh-CN" altLang="en-US" dirty="0"/>
              <a:t>维欧几里得空间中的一个二阶微分算子，定义为梯度（ ∇</a:t>
            </a:r>
            <a:r>
              <a:rPr lang="en-US" dirty="0"/>
              <a:t>f ）</a:t>
            </a:r>
            <a:r>
              <a:rPr lang="zh-CN" altLang="en-US" dirty="0"/>
              <a:t>的散度（ ∇⋅ ）。</a:t>
            </a:r>
            <a:endParaRPr lang="en-US" altLang="zh-CN" dirty="0"/>
          </a:p>
          <a:p>
            <a:r>
              <a:rPr lang="zh-CN" altLang="en-US" dirty="0"/>
              <a:t>笛卡尔坐标系下的表示法：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维形式  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BDB98-2CA1-A4A4-213C-29E4CD930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06" y="3025480"/>
            <a:ext cx="6238165" cy="494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73530-36D7-5EB8-17EB-9227FA007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802" y="4012821"/>
            <a:ext cx="4140395" cy="835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D705E-3749-98D2-B918-BE1AF8B2E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245" y="5341373"/>
            <a:ext cx="1907508" cy="8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C1BB-E8ED-37EA-4726-3DFD09DA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为什么叫拉普拉斯矩阵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0C9EE-6195-854E-D5AE-B7F497743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2739363"/>
          </a:xfrm>
        </p:spPr>
        <p:txBody>
          <a:bodyPr/>
          <a:lstStyle/>
          <a:p>
            <a:r>
              <a:rPr lang="zh-CN" altLang="en-US" dirty="0"/>
              <a:t>下面推导离散函数的导数：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zh-CN" altLang="en-US" dirty="0"/>
              <a:t>拉普拉斯算子离散化 （以二维</a:t>
            </a:r>
            <a:r>
              <a:rPr lang="zh-CN" altLang="en-CN" dirty="0"/>
              <a:t>为例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4DA7F9-6D9A-9687-F3B6-BD86EA6B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27" y="1237509"/>
            <a:ext cx="3630839" cy="238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9C9C8-4B9D-846C-AD87-6889973F2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31" y="1804533"/>
            <a:ext cx="3953759" cy="539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C33C7-8BFE-F6FA-FCC7-63C6E789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631" y="2427566"/>
            <a:ext cx="4232476" cy="1001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17F14-1DD9-18F1-98B5-A473A4739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31" y="3902466"/>
            <a:ext cx="8576089" cy="1328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00AC0-6FEB-C63F-8260-8B6F68D12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021" y="5515880"/>
            <a:ext cx="6333699" cy="1025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38012-CA57-54CA-D47A-A50D7E9EC6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631" y="5248604"/>
            <a:ext cx="1620031" cy="148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2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A86F-F3CA-2531-6CA9-FC74E9E6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傅立叶变换</a:t>
            </a:r>
          </a:p>
        </p:txBody>
      </p:sp>
      <p:pic>
        <p:nvPicPr>
          <p:cNvPr id="14338" name="Picture 2" descr="浅谈傅里叶变换（一） - 知乎">
            <a:extLst>
              <a:ext uri="{FF2B5EF4-FFF2-40B4-BE49-F238E27FC236}">
                <a16:creationId xmlns:a16="http://schemas.microsoft.com/office/drawing/2014/main" id="{8502D21B-B70B-4357-DB85-2E7F97BF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32" y="1213877"/>
            <a:ext cx="5630836" cy="396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约瑟夫·傅里叶- 维基百科，自由的百科全书">
            <a:extLst>
              <a:ext uri="{FF2B5EF4-FFF2-40B4-BE49-F238E27FC236}">
                <a16:creationId xmlns:a16="http://schemas.microsoft.com/office/drawing/2014/main" id="{77D4184A-EB57-B98B-C4E7-56F56839A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" y="1244033"/>
            <a:ext cx="3293798" cy="376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F8F21-7D33-CCD0-71D8-DFE0480FA7CF}"/>
              </a:ext>
            </a:extLst>
          </p:cNvPr>
          <p:cNvSpPr txBox="1"/>
          <p:nvPr/>
        </p:nvSpPr>
        <p:spPr>
          <a:xfrm>
            <a:off x="1684623" y="5100302"/>
            <a:ext cx="1133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傅立叶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4EC607B0-D057-953F-0826-FBE60A499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44" y="5292547"/>
            <a:ext cx="9365180" cy="159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126E1-3A43-03A8-5FC4-1416CEEFD97A}"/>
              </a:ext>
            </a:extLst>
          </p:cNvPr>
          <p:cNvSpPr txBox="1"/>
          <p:nvPr/>
        </p:nvSpPr>
        <p:spPr>
          <a:xfrm>
            <a:off x="127488" y="5429301"/>
            <a:ext cx="612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Jean Baptiste Joseph Fourier(1768-1830) 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983F-27CE-CF92-FF80-B4A866DFA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680" y="1552433"/>
            <a:ext cx="2760320" cy="37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84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4117-53B4-1265-538A-8A3B8B6B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傅立叶变换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5642E-1DB5-A56D-01E3-EFE08FE17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5318694" cy="48252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傅立叶变换</a:t>
            </a:r>
            <a:r>
              <a:rPr lang="en-CN" dirty="0"/>
              <a:t>分类</a:t>
            </a:r>
          </a:p>
          <a:p>
            <a:pPr lvl="1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非周期性连续信号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傅立叶变换（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Fourier Transform）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周期性连续信号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傅立叶级数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Fourier Series)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非周期性离散信号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离散时域傅立叶变换（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Discrete Time Fourier Transform）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-US" dirty="0">
                <a:solidFill>
                  <a:srgbClr val="333333"/>
                </a:solidFill>
              </a:rPr>
              <a:t>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周期性离散信号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离散傅立叶变换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Discrete Fourier Transform)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3C6E8-8EBD-178E-BB0B-A7C4ADF3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28" y="1424544"/>
            <a:ext cx="5730379" cy="408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31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3686-0DFE-0074-66E0-BD6DB899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三角级数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56F5-71CA-6A3F-FB5B-6F8B39F2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600643"/>
          </a:xfrm>
        </p:spPr>
        <p:txBody>
          <a:bodyPr/>
          <a:lstStyle/>
          <a:p>
            <a:r>
              <a:rPr lang="en-CN" dirty="0"/>
              <a:t>正弦函数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1F2AFD-FAF1-8995-7122-F21A4036917E}"/>
              </a:ext>
            </a:extLst>
          </p:cNvPr>
          <p:cNvSpPr txBox="1">
            <a:spLocks/>
          </p:cNvSpPr>
          <p:nvPr/>
        </p:nvSpPr>
        <p:spPr>
          <a:xfrm>
            <a:off x="604434" y="3813474"/>
            <a:ext cx="10983132" cy="872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/>
              <a:t>将周期函数展开成由简单的周期函数例如三角函数组成的级数</a:t>
            </a:r>
            <a:r>
              <a:rPr lang="zh-CN" altLang="en-US"/>
              <a:t>。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C0A9C-D242-FDB5-E3B8-C8699743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34" y="1177668"/>
            <a:ext cx="40386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AED8F-5BFD-F1B0-DF53-81A14ABF6860}"/>
              </a:ext>
            </a:extLst>
          </p:cNvPr>
          <p:cNvSpPr txBox="1"/>
          <p:nvPr/>
        </p:nvSpPr>
        <p:spPr>
          <a:xfrm>
            <a:off x="4275438" y="2421255"/>
            <a:ext cx="91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400" dirty="0"/>
              <a:t>振幅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DAB65-9E51-53B7-BAD4-5434774DE0BC}"/>
              </a:ext>
            </a:extLst>
          </p:cNvPr>
          <p:cNvSpPr txBox="1"/>
          <p:nvPr/>
        </p:nvSpPr>
        <p:spPr>
          <a:xfrm>
            <a:off x="5862234" y="2421254"/>
            <a:ext cx="1139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400" dirty="0"/>
              <a:t>角频率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809BA-319A-2B01-F456-E7233B8CBE99}"/>
              </a:ext>
            </a:extLst>
          </p:cNvPr>
          <p:cNvSpPr txBox="1"/>
          <p:nvPr/>
        </p:nvSpPr>
        <p:spPr>
          <a:xfrm>
            <a:off x="7682800" y="2421253"/>
            <a:ext cx="1139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400" dirty="0"/>
              <a:t>初相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83DE6-CC3D-222D-1FF7-84A9FB5D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13" y="4423776"/>
            <a:ext cx="6562015" cy="125655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FD5B8A-E47E-AC33-1D3D-4554E5CE1B1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732638" y="1773232"/>
            <a:ext cx="448960" cy="6480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AA59AE-3FA6-7DD8-0701-C4171B83F33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336220" y="1939000"/>
            <a:ext cx="95979" cy="4822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CC65E-42EE-3F03-ADBA-9006CE9D355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294492" y="1874976"/>
            <a:ext cx="958273" cy="5462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38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3686-0DFE-0074-66E0-BD6DB899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三角级数</a:t>
            </a: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1F2AFD-FAF1-8995-7122-F21A4036917E}"/>
              </a:ext>
            </a:extLst>
          </p:cNvPr>
          <p:cNvSpPr txBox="1">
            <a:spLocks/>
          </p:cNvSpPr>
          <p:nvPr/>
        </p:nvSpPr>
        <p:spPr>
          <a:xfrm>
            <a:off x="604434" y="4305639"/>
            <a:ext cx="1001944" cy="619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令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83DE6-CC3D-222D-1FF7-84A9FB5D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26" y="1198999"/>
            <a:ext cx="6562015" cy="125655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81CE9D-70B2-0E69-07D7-6AA17FD4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2819107"/>
            <a:ext cx="10983132" cy="872491"/>
          </a:xfrm>
        </p:spPr>
        <p:txBody>
          <a:bodyPr/>
          <a:lstStyle/>
          <a:p>
            <a:r>
              <a:rPr lang="en-CN" dirty="0"/>
              <a:t>三角公式变形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C1C802-FD61-A9AE-61F9-0C5E8C7F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84" y="3444460"/>
            <a:ext cx="10278582" cy="619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D845C-F6BB-43C9-8A37-0D3658EE9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78" y="4064398"/>
            <a:ext cx="9355534" cy="79535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22C417-8512-31BE-5BD5-F4280CBCB639}"/>
              </a:ext>
            </a:extLst>
          </p:cNvPr>
          <p:cNvSpPr txBox="1">
            <a:spLocks/>
          </p:cNvSpPr>
          <p:nvPr/>
        </p:nvSpPr>
        <p:spPr>
          <a:xfrm>
            <a:off x="9959968" y="1638145"/>
            <a:ext cx="1001944" cy="619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(1)</a:t>
            </a:r>
            <a:endParaRPr lang="en-C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D18B73C-E24C-F4A3-39E4-D8FCEAC4D5CC}"/>
              </a:ext>
            </a:extLst>
          </p:cNvPr>
          <p:cNvSpPr txBox="1">
            <a:spLocks/>
          </p:cNvSpPr>
          <p:nvPr/>
        </p:nvSpPr>
        <p:spPr>
          <a:xfrm>
            <a:off x="604434" y="5163823"/>
            <a:ext cx="5994074" cy="619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dirty="0"/>
              <a:t>(1)式右端改写为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459D1A-7E52-EFD2-278B-969263233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71" y="5142918"/>
            <a:ext cx="6588672" cy="12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55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56A8-E615-BD1D-104C-977F984B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函数展开成傅立叶级数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20C2-0B85-F4DF-B66A-01E14814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773637"/>
          </a:xfrm>
        </p:spPr>
        <p:txBody>
          <a:bodyPr/>
          <a:lstStyle/>
          <a:p>
            <a:r>
              <a:rPr lang="en-CN" dirty="0"/>
              <a:t>设f(x)是周期为</a:t>
            </a:r>
            <a:r>
              <a:rPr lang="en-US" altLang="zh-CN" dirty="0">
                <a:solidFill>
                  <a:srgbClr val="C00000"/>
                </a:solidFill>
              </a:rPr>
              <a:t>2pi</a:t>
            </a:r>
            <a:r>
              <a:rPr lang="zh-CN" altLang="en-US" dirty="0"/>
              <a:t>的周期函数，且能展开成三角级数：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B5481-24E2-B34C-6B77-85D693FB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73" y="1831689"/>
            <a:ext cx="6726841" cy="1027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1A5C0-9658-634D-843A-708FA954D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73" y="2669197"/>
            <a:ext cx="7072830" cy="18437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BE61ED-5780-825E-1484-216BF6B0FB53}"/>
              </a:ext>
            </a:extLst>
          </p:cNvPr>
          <p:cNvSpPr txBox="1">
            <a:spLocks/>
          </p:cNvSpPr>
          <p:nvPr/>
        </p:nvSpPr>
        <p:spPr>
          <a:xfrm>
            <a:off x="604434" y="4627070"/>
            <a:ext cx="10983132" cy="1521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如果两个积分都存在</a:t>
            </a:r>
            <a:r>
              <a:rPr lang="zh-CN" altLang="en-US" dirty="0"/>
              <a:t>，这是它们定出的系数</a:t>
            </a:r>
            <a:r>
              <a:rPr lang="en-US" altLang="zh-CN" dirty="0"/>
              <a:t>a0, a1, b1,…</a:t>
            </a:r>
            <a:r>
              <a:rPr lang="zh-CN" altLang="en-US" dirty="0"/>
              <a:t>叫做函数</a:t>
            </a:r>
            <a:r>
              <a:rPr lang="en-US" altLang="zh-CN" dirty="0"/>
              <a:t>f(x)</a:t>
            </a:r>
            <a:r>
              <a:rPr lang="zh-CN" altLang="en-US" dirty="0"/>
              <a:t>的傅立叶（</a:t>
            </a:r>
            <a:r>
              <a:rPr lang="en-US" altLang="zh-CN" dirty="0"/>
              <a:t>Fourier</a:t>
            </a:r>
            <a:r>
              <a:rPr lang="zh-CN" altLang="en-US" dirty="0"/>
              <a:t>）系数，将这些系数带入</a:t>
            </a:r>
            <a:r>
              <a:rPr lang="en-US" altLang="zh-CN" dirty="0"/>
              <a:t>(5)</a:t>
            </a:r>
            <a:r>
              <a:rPr lang="zh-CN" altLang="en-US" dirty="0"/>
              <a:t>式右端，所得三角级数叫做函数</a:t>
            </a:r>
            <a:r>
              <a:rPr lang="en-US" altLang="zh-CN" dirty="0"/>
              <a:t>f(x)</a:t>
            </a:r>
            <a:r>
              <a:rPr lang="zh-CN" altLang="en-US" dirty="0"/>
              <a:t>的傅立叶级数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BF7AC0-24E0-1C56-A95D-8485EAC004B4}"/>
              </a:ext>
            </a:extLst>
          </p:cNvPr>
          <p:cNvSpPr txBox="1"/>
          <p:nvPr/>
        </p:nvSpPr>
        <p:spPr>
          <a:xfrm>
            <a:off x="10273429" y="2159223"/>
            <a:ext cx="79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(5)</a:t>
            </a:r>
            <a:endParaRPr lang="en-C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CE0C19-72B3-1840-233A-543AF66F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73" y="5803495"/>
            <a:ext cx="4947468" cy="95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33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4D3C-5E67-AB6D-018C-E6BCA53E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函数展开成傅立叶级数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9511-50D5-35E1-EC9C-159253252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1077122"/>
          </a:xfrm>
        </p:spPr>
        <p:txBody>
          <a:bodyPr/>
          <a:lstStyle/>
          <a:p>
            <a:r>
              <a:rPr lang="en-CN" dirty="0"/>
              <a:t>设周期为</a:t>
            </a:r>
            <a:r>
              <a:rPr lang="en-US" altLang="zh-CN" dirty="0">
                <a:solidFill>
                  <a:srgbClr val="C00000"/>
                </a:solidFill>
              </a:rPr>
              <a:t>2l</a:t>
            </a:r>
            <a:r>
              <a:rPr lang="zh-CN" altLang="en-US" dirty="0"/>
              <a:t>的周期函数</a:t>
            </a:r>
            <a:r>
              <a:rPr lang="en-CN" dirty="0"/>
              <a:t>f(x) 满足收敛定理的条件</a:t>
            </a:r>
            <a:r>
              <a:rPr lang="zh-CN" altLang="en-US" dirty="0"/>
              <a:t>，则它的傅立叶级数展开式为</a:t>
            </a:r>
            <a:endParaRPr lang="en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1C2B7-0720-98A1-EFF4-2E8EFB9A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94" y="2428847"/>
            <a:ext cx="8032012" cy="100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C1C70-B7D9-D101-992B-9F51051E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94" y="3898095"/>
            <a:ext cx="7335855" cy="2595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F64AD-071F-E912-2613-050F8830CE5D}"/>
              </a:ext>
            </a:extLst>
          </p:cNvPr>
          <p:cNvSpPr txBox="1"/>
          <p:nvPr/>
        </p:nvSpPr>
        <p:spPr>
          <a:xfrm>
            <a:off x="10774046" y="2701179"/>
            <a:ext cx="691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(7)</a:t>
            </a:r>
            <a:endParaRPr lang="en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B8CC9-5FE6-96AD-A1D0-5287601B946B}"/>
              </a:ext>
            </a:extLst>
          </p:cNvPr>
          <p:cNvSpPr txBox="1"/>
          <p:nvPr/>
        </p:nvSpPr>
        <p:spPr>
          <a:xfrm>
            <a:off x="10774046" y="4802135"/>
            <a:ext cx="691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(8)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623104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BE81-C79C-DE1B-09FA-94732028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欧拉公式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3E5B61A-7A0C-A27B-95E7-E1B7BEBD8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512948"/>
              </p:ext>
            </p:extLst>
          </p:nvPr>
        </p:nvGraphicFramePr>
        <p:xfrm>
          <a:off x="7527333" y="3472244"/>
          <a:ext cx="3314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845000" imgH="5270500" progId="Equation.3">
                  <p:embed/>
                </p:oleObj>
              </mc:Choice>
              <mc:Fallback>
                <p:oleObj name="Equation" r:id="rId2" imgW="29845000" imgH="5270500" progId="Equation.3">
                  <p:embed/>
                  <p:pic>
                    <p:nvPicPr>
                      <p:cNvPr id="57348" name="Object 4">
                        <a:extLst>
                          <a:ext uri="{FF2B5EF4-FFF2-40B4-BE49-F238E27FC236}">
                            <a16:creationId xmlns:a16="http://schemas.microsoft.com/office/drawing/2014/main" id="{E18C2A9B-5740-F369-8993-3B5F29A53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7333" y="3472244"/>
                        <a:ext cx="33147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">
            <a:extLst>
              <a:ext uri="{FF2B5EF4-FFF2-40B4-BE49-F238E27FC236}">
                <a16:creationId xmlns:a16="http://schemas.microsoft.com/office/drawing/2014/main" id="{E1655898-EE5A-EAB3-EACA-E99F4B58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1"/>
            <a:ext cx="4419600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5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4042-B9D9-A037-9B84-C9D8FE8CE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图的矩阵表示</a:t>
            </a:r>
          </a:p>
          <a:p>
            <a:r>
              <a:rPr lang="en-CN" dirty="0">
                <a:solidFill>
                  <a:schemeClr val="accent1"/>
                </a:solidFill>
              </a:rPr>
              <a:t>图的一些性质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sz="28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图信号处理</a:t>
            </a:r>
            <a:endParaRPr lang="en-US" altLang="zh-CN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endParaRPr lang="en-US" altLang="zh-CN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54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A836B2A-752B-EE2C-3BBF-11915E88B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欧拉公式</a:t>
            </a:r>
            <a:endParaRPr lang="en-US" altLang="en-CN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FFD0DBBA-FB4C-8C29-CB96-10B5CC8853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4434" y="1343192"/>
            <a:ext cx="7772400" cy="5029200"/>
          </a:xfrm>
        </p:spPr>
        <p:txBody>
          <a:bodyPr/>
          <a:lstStyle/>
          <a:p>
            <a:r>
              <a:rPr lang="en-US" altLang="en-CN" dirty="0"/>
              <a:t>Taylor series expansions</a:t>
            </a:r>
          </a:p>
          <a:p>
            <a:endParaRPr lang="en-US" altLang="en-CN" dirty="0"/>
          </a:p>
          <a:p>
            <a:r>
              <a:rPr lang="en-US" altLang="en-CN" dirty="0"/>
              <a:t>Even function ( f(</a:t>
            </a:r>
            <a:r>
              <a:rPr lang="en-US" altLang="en-CN" i="1" dirty="0"/>
              <a:t>x</a:t>
            </a:r>
            <a:r>
              <a:rPr lang="en-US" altLang="en-CN" dirty="0"/>
              <a:t>) = f(-</a:t>
            </a:r>
            <a:r>
              <a:rPr lang="en-US" altLang="en-CN" i="1" dirty="0"/>
              <a:t>x</a:t>
            </a:r>
            <a:r>
              <a:rPr lang="en-US" altLang="en-CN" dirty="0"/>
              <a:t>) )</a:t>
            </a:r>
          </a:p>
          <a:p>
            <a:endParaRPr lang="en-US" altLang="en-CN" dirty="0"/>
          </a:p>
          <a:p>
            <a:r>
              <a:rPr lang="en-US" altLang="en-CN" dirty="0"/>
              <a:t>Odd function ( f(</a:t>
            </a:r>
            <a:r>
              <a:rPr lang="en-US" altLang="en-CN" i="1" dirty="0"/>
              <a:t>x</a:t>
            </a:r>
            <a:r>
              <a:rPr lang="en-US" altLang="en-CN" dirty="0"/>
              <a:t>) = -f(-</a:t>
            </a:r>
            <a:r>
              <a:rPr lang="en-US" altLang="en-CN" i="1" dirty="0"/>
              <a:t>x</a:t>
            </a:r>
            <a:r>
              <a:rPr lang="en-US" altLang="en-CN" dirty="0"/>
              <a:t>) )</a:t>
            </a:r>
          </a:p>
        </p:txBody>
      </p:sp>
      <p:graphicFrame>
        <p:nvGraphicFramePr>
          <p:cNvPr id="59396" name="Object 4">
            <a:extLst>
              <a:ext uri="{FF2B5EF4-FFF2-40B4-BE49-F238E27FC236}">
                <a16:creationId xmlns:a16="http://schemas.microsoft.com/office/drawing/2014/main" id="{F3FA58C7-B2B4-E62A-8F06-0AC850509A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1512492"/>
          <a:ext cx="36417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373300" imgH="9652000" progId="Equation.3">
                  <p:embed/>
                </p:oleObj>
              </mc:Choice>
              <mc:Fallback>
                <p:oleObj name="Equation" r:id="rId2" imgW="40373300" imgH="9652000" progId="Equation.3">
                  <p:embed/>
                  <p:pic>
                    <p:nvPicPr>
                      <p:cNvPr id="59396" name="Object 4">
                        <a:extLst>
                          <a:ext uri="{FF2B5EF4-FFF2-40B4-BE49-F238E27FC236}">
                            <a16:creationId xmlns:a16="http://schemas.microsoft.com/office/drawing/2014/main" id="{F3FA58C7-B2B4-E62A-8F06-0AC850509A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512492"/>
                        <a:ext cx="3641725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5">
            <a:extLst>
              <a:ext uri="{FF2B5EF4-FFF2-40B4-BE49-F238E27FC236}">
                <a16:creationId xmlns:a16="http://schemas.microsoft.com/office/drawing/2014/main" id="{6899A3EA-98BE-55C9-46BF-01B960D74B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2234" y="2668671"/>
          <a:ext cx="4386263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7980600" imgH="9652000" progId="Equation.3">
                  <p:embed/>
                </p:oleObj>
              </mc:Choice>
              <mc:Fallback>
                <p:oleObj name="Equation" r:id="rId4" imgW="47980600" imgH="9652000" progId="Equation.3">
                  <p:embed/>
                  <p:pic>
                    <p:nvPicPr>
                      <p:cNvPr id="59397" name="Object 5">
                        <a:extLst>
                          <a:ext uri="{FF2B5EF4-FFF2-40B4-BE49-F238E27FC236}">
                            <a16:creationId xmlns:a16="http://schemas.microsoft.com/office/drawing/2014/main" id="{6899A3EA-98BE-55C9-46BF-01B960D74B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2234" y="2668671"/>
                        <a:ext cx="4386263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6">
            <a:extLst>
              <a:ext uri="{FF2B5EF4-FFF2-40B4-BE49-F238E27FC236}">
                <a16:creationId xmlns:a16="http://schemas.microsoft.com/office/drawing/2014/main" id="{3328181D-4BFA-87DE-75FF-272631086F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3962401"/>
          <a:ext cx="43434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7980600" imgH="9652000" progId="Equation.3">
                  <p:embed/>
                </p:oleObj>
              </mc:Choice>
              <mc:Fallback>
                <p:oleObj name="Equation" r:id="rId6" imgW="47980600" imgH="9652000" progId="Equation.3">
                  <p:embed/>
                  <p:pic>
                    <p:nvPicPr>
                      <p:cNvPr id="59398" name="Object 6">
                        <a:extLst>
                          <a:ext uri="{FF2B5EF4-FFF2-40B4-BE49-F238E27FC236}">
                            <a16:creationId xmlns:a16="http://schemas.microsoft.com/office/drawing/2014/main" id="{3328181D-4BFA-87DE-75FF-272631086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962401"/>
                        <a:ext cx="43434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0" name="Object 8">
            <a:extLst>
              <a:ext uri="{FF2B5EF4-FFF2-40B4-BE49-F238E27FC236}">
                <a16:creationId xmlns:a16="http://schemas.microsoft.com/office/drawing/2014/main" id="{F17FF4B1-781A-476B-C34E-22C6FE9260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6968" y="4942054"/>
          <a:ext cx="6291263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4363600" imgH="14630400" progId="Equation.3">
                  <p:embed/>
                </p:oleObj>
              </mc:Choice>
              <mc:Fallback>
                <p:oleObj name="Equation" r:id="rId8" imgW="64363600" imgH="14630400" progId="Equation.3">
                  <p:embed/>
                  <p:pic>
                    <p:nvPicPr>
                      <p:cNvPr id="59400" name="Object 8">
                        <a:extLst>
                          <a:ext uri="{FF2B5EF4-FFF2-40B4-BE49-F238E27FC236}">
                            <a16:creationId xmlns:a16="http://schemas.microsoft.com/office/drawing/2014/main" id="{F17FF4B1-781A-476B-C34E-22C6FE9260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968" y="4942054"/>
                        <a:ext cx="6291263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E78B52-7AF9-EB64-5C74-13F9564EC86D}"/>
              </a:ext>
            </a:extLst>
          </p:cNvPr>
          <p:cNvSpPr txBox="1">
            <a:spLocks/>
          </p:cNvSpPr>
          <p:nvPr/>
        </p:nvSpPr>
        <p:spPr>
          <a:xfrm>
            <a:off x="42959" y="6638461"/>
            <a:ext cx="6166771" cy="24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CN"/>
              <a:t>University of Texas at Austin    CS395T -  Advanced Image Synthesis     Spring 2006   Don Fussell</a:t>
            </a:r>
            <a:endParaRPr lang="en-US" altLang="en-CN" dirty="0"/>
          </a:p>
        </p:txBody>
      </p:sp>
    </p:spTree>
    <p:extLst>
      <p:ext uri="{BB962C8B-B14F-4D97-AF65-F5344CB8AC3E}">
        <p14:creationId xmlns:p14="http://schemas.microsoft.com/office/powerpoint/2010/main" val="1254968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BE81-C79C-DE1B-09FA-94732028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傅立叶级数的复数形式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87CC7-BE47-6E46-62A0-582D3851B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668948"/>
          </a:xfrm>
        </p:spPr>
        <p:txBody>
          <a:bodyPr/>
          <a:lstStyle/>
          <a:p>
            <a:r>
              <a:rPr lang="en-CN" dirty="0"/>
              <a:t>欧拉公式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00EDC-0046-2C8B-2A1B-8557B90A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05" y="2020673"/>
            <a:ext cx="6170384" cy="11673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8BE8DE-8E47-21F0-0484-5F94CB96CE1C}"/>
              </a:ext>
            </a:extLst>
          </p:cNvPr>
          <p:cNvSpPr txBox="1">
            <a:spLocks/>
          </p:cNvSpPr>
          <p:nvPr/>
        </p:nvSpPr>
        <p:spPr>
          <a:xfrm>
            <a:off x="604434" y="3136900"/>
            <a:ext cx="10983132" cy="66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公式(7)变为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53AA6-82F4-6D5F-18B2-294E0F5D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94" y="3856991"/>
            <a:ext cx="8725500" cy="2222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39AA6B-6286-3E4E-BA8D-E72DDD6B3978}"/>
              </a:ext>
            </a:extLst>
          </p:cNvPr>
          <p:cNvSpPr txBox="1">
            <a:spLocks/>
          </p:cNvSpPr>
          <p:nvPr/>
        </p:nvSpPr>
        <p:spPr>
          <a:xfrm>
            <a:off x="11342849" y="5410576"/>
            <a:ext cx="1128260" cy="66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dirty="0"/>
              <a:t>(</a:t>
            </a:r>
            <a:r>
              <a:rPr lang="en-US" altLang="zh-CN" dirty="0"/>
              <a:t>9</a:t>
            </a:r>
            <a:r>
              <a:rPr lang="en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8605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75D4-0EA5-60CB-CB88-6F3AF805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傅立叶级数的复数形式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7B25-C4A6-7B77-2A11-462963EC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674783"/>
          </a:xfrm>
        </p:spPr>
        <p:txBody>
          <a:bodyPr/>
          <a:lstStyle/>
          <a:p>
            <a:r>
              <a:rPr lang="en-CN" dirty="0"/>
              <a:t>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6B1E0-7AAD-7E56-0DBD-9F37784D3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83" y="1175428"/>
            <a:ext cx="8920234" cy="89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80932-6E73-1F7A-AD8F-970D3C83B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785" y="2988885"/>
            <a:ext cx="6834429" cy="196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BAD840-742F-8B46-D20B-29C83EA7AF96}"/>
              </a:ext>
            </a:extLst>
          </p:cNvPr>
          <p:cNvSpPr txBox="1">
            <a:spLocks/>
          </p:cNvSpPr>
          <p:nvPr/>
        </p:nvSpPr>
        <p:spPr>
          <a:xfrm>
            <a:off x="604434" y="2480865"/>
            <a:ext cx="10983132" cy="674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则式子</a:t>
            </a:r>
            <a:r>
              <a:rPr lang="en-US" dirty="0"/>
              <a:t>(9)</a:t>
            </a:r>
            <a:r>
              <a:rPr lang="en-US" dirty="0" err="1"/>
              <a:t>变为</a:t>
            </a:r>
            <a:endParaRPr lang="en-C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0DC0A2-2ECF-4862-5C0B-C353DCF62006}"/>
              </a:ext>
            </a:extLst>
          </p:cNvPr>
          <p:cNvSpPr txBox="1">
            <a:spLocks/>
          </p:cNvSpPr>
          <p:nvPr/>
        </p:nvSpPr>
        <p:spPr>
          <a:xfrm>
            <a:off x="604434" y="5209607"/>
            <a:ext cx="10983132" cy="674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即得傅立叶级数的复数形式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128D9-FF8A-DA05-A18A-3D4F16979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233" y="5447270"/>
            <a:ext cx="2138749" cy="106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2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75D4-0EA5-60CB-CB88-6F3AF805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傅立叶级数的复数形式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7B25-C4A6-7B77-2A11-462963EC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674783"/>
          </a:xfrm>
        </p:spPr>
        <p:txBody>
          <a:bodyPr/>
          <a:lstStyle/>
          <a:p>
            <a:r>
              <a:rPr lang="en-CN" dirty="0"/>
              <a:t>求系数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F6D5B-C84A-F9CB-8E55-54B4D10F0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61" y="1234444"/>
            <a:ext cx="651515" cy="674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082D1-B98D-247A-A463-0D1D442AD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34" y="1909227"/>
            <a:ext cx="2807121" cy="740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3AB3FC-E40C-9428-A284-140ED6FEE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34" y="2650193"/>
            <a:ext cx="6065443" cy="3898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C2187-0D46-E005-C984-766838DA1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830171"/>
            <a:ext cx="6065443" cy="74238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A845E1-EFE6-BF8E-583D-F6A7AF0328A8}"/>
              </a:ext>
            </a:extLst>
          </p:cNvPr>
          <p:cNvSpPr txBox="1">
            <a:spLocks/>
          </p:cNvSpPr>
          <p:nvPr/>
        </p:nvSpPr>
        <p:spPr>
          <a:xfrm>
            <a:off x="6095999" y="5131294"/>
            <a:ext cx="6065443" cy="674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傅立叶系数的复数形式</a:t>
            </a:r>
          </a:p>
        </p:txBody>
      </p:sp>
    </p:spTree>
    <p:extLst>
      <p:ext uri="{BB962C8B-B14F-4D97-AF65-F5344CB8AC3E}">
        <p14:creationId xmlns:p14="http://schemas.microsoft.com/office/powerpoint/2010/main" val="1523128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391D-FBE1-4941-BC19-94F0DAA9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傅立叶级数与拉普拉斯算子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732C6-4E84-64D0-A918-0B9896AF1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790362"/>
          </a:xfrm>
        </p:spPr>
        <p:txBody>
          <a:bodyPr/>
          <a:lstStyle/>
          <a:p>
            <a:r>
              <a:rPr lang="en-CN" dirty="0"/>
              <a:t>传统的傅立叶变换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C2CF7-B3C2-DB8C-B604-E089AB19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97" y="2142087"/>
            <a:ext cx="6954606" cy="612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84E4F9-2A64-97B6-F72C-C4B7940C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4721638"/>
            <a:ext cx="1411361" cy="7903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386E9-564C-A7AF-921C-2E696614F9C8}"/>
              </a:ext>
            </a:extLst>
          </p:cNvPr>
          <p:cNvSpPr txBox="1">
            <a:spLocks/>
          </p:cNvSpPr>
          <p:nvPr/>
        </p:nvSpPr>
        <p:spPr>
          <a:xfrm>
            <a:off x="2083480" y="4903183"/>
            <a:ext cx="7557508" cy="61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dirty="0"/>
              <a:t>是拉普拉斯算子的特征函数</a:t>
            </a:r>
            <a:r>
              <a:rPr lang="zh-CN" altLang="en-US" dirty="0"/>
              <a:t>（满足特征方程）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783A8-55F5-A04E-08A2-DB9DBCDF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7" y="5675858"/>
            <a:ext cx="726440" cy="752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0EBDA5-3CA9-7D96-EA68-EEC5A6482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34" y="3469298"/>
            <a:ext cx="8222212" cy="117750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3AD826-0885-047A-D8BC-9D0BE7FA4491}"/>
              </a:ext>
            </a:extLst>
          </p:cNvPr>
          <p:cNvSpPr txBox="1">
            <a:spLocks/>
          </p:cNvSpPr>
          <p:nvPr/>
        </p:nvSpPr>
        <p:spPr>
          <a:xfrm>
            <a:off x="2015795" y="5950109"/>
            <a:ext cx="7557508" cy="61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dirty="0"/>
              <a:t>和特征值密切相关</a:t>
            </a:r>
          </a:p>
        </p:txBody>
      </p:sp>
    </p:spTree>
    <p:extLst>
      <p:ext uri="{BB962C8B-B14F-4D97-AF65-F5344CB8AC3E}">
        <p14:creationId xmlns:p14="http://schemas.microsoft.com/office/powerpoint/2010/main" val="389575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48C-4380-9B4C-D96A-25AA4329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图傅立叶变换</a:t>
            </a:r>
            <a:r>
              <a:rPr lang="zh-CN" altLang="en-US" dirty="0"/>
              <a:t> （</a:t>
            </a:r>
            <a:r>
              <a:rPr lang="en-US" dirty="0"/>
              <a:t>GFT）</a:t>
            </a:r>
            <a:endParaRPr lang="en-CN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454D0F5-CB95-5251-A276-34B05C283B07}"/>
              </a:ext>
            </a:extLst>
          </p:cNvPr>
          <p:cNvGrpSpPr/>
          <p:nvPr/>
        </p:nvGrpSpPr>
        <p:grpSpPr>
          <a:xfrm>
            <a:off x="604435" y="2085711"/>
            <a:ext cx="3272622" cy="1974226"/>
            <a:chOff x="604434" y="1262750"/>
            <a:chExt cx="4049637" cy="257716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199EA04-77F7-924B-3538-FCC631F153E1}"/>
                </a:ext>
              </a:extLst>
            </p:cNvPr>
            <p:cNvSpPr/>
            <p:nvPr/>
          </p:nvSpPr>
          <p:spPr>
            <a:xfrm>
              <a:off x="604434" y="2276429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B45FAE6-84AA-63A5-9F94-CE0F862FF97D}"/>
                </a:ext>
              </a:extLst>
            </p:cNvPr>
            <p:cNvSpPr/>
            <p:nvPr/>
          </p:nvSpPr>
          <p:spPr>
            <a:xfrm>
              <a:off x="4366071" y="1742845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1966D59-BFEF-CBC8-44E3-9166C0B70635}"/>
                </a:ext>
              </a:extLst>
            </p:cNvPr>
            <p:cNvSpPr/>
            <p:nvPr/>
          </p:nvSpPr>
          <p:spPr>
            <a:xfrm>
              <a:off x="2086705" y="2102073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E8AE3C-6859-F000-68E9-156A95FC4AD8}"/>
                </a:ext>
              </a:extLst>
            </p:cNvPr>
            <p:cNvSpPr/>
            <p:nvPr/>
          </p:nvSpPr>
          <p:spPr>
            <a:xfrm>
              <a:off x="3282452" y="2046021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A74681-E7D4-8D66-A955-CD89ADFCEF05}"/>
                </a:ext>
              </a:extLst>
            </p:cNvPr>
            <p:cNvSpPr/>
            <p:nvPr/>
          </p:nvSpPr>
          <p:spPr>
            <a:xfrm>
              <a:off x="1318052" y="3162088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275DCF-64B1-4FDA-11B6-4315521DD53E}"/>
                </a:ext>
              </a:extLst>
            </p:cNvPr>
            <p:cNvSpPr/>
            <p:nvPr/>
          </p:nvSpPr>
          <p:spPr>
            <a:xfrm>
              <a:off x="2718551" y="2682992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694B26-AF9B-01AB-9024-16A0C0435E88}"/>
                </a:ext>
              </a:extLst>
            </p:cNvPr>
            <p:cNvSpPr/>
            <p:nvPr/>
          </p:nvSpPr>
          <p:spPr>
            <a:xfrm>
              <a:off x="2574551" y="3551911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861073-3291-8881-3C8B-433CB1F3A564}"/>
                </a:ext>
              </a:extLst>
            </p:cNvPr>
            <p:cNvSpPr/>
            <p:nvPr/>
          </p:nvSpPr>
          <p:spPr>
            <a:xfrm>
              <a:off x="3594299" y="2916265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1EC5FC7-E14A-2C4F-C28B-9CB9644A56C2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748434" y="2564429"/>
              <a:ext cx="611795" cy="6398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EA4E716-58E2-B9CB-5938-907A050B5D7E}"/>
                </a:ext>
              </a:extLst>
            </p:cNvPr>
            <p:cNvCxnSpPr>
              <a:cxnSpLocks/>
              <a:stCxn id="8" idx="0"/>
              <a:endCxn id="6" idx="3"/>
            </p:cNvCxnSpPr>
            <p:nvPr/>
          </p:nvCxnSpPr>
          <p:spPr>
            <a:xfrm flipV="1">
              <a:off x="1462052" y="2347896"/>
              <a:ext cx="666830" cy="8141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43FB67-4440-4B1D-819F-58B58740FE1B}"/>
                </a:ext>
              </a:extLst>
            </p:cNvPr>
            <p:cNvCxnSpPr>
              <a:cxnSpLocks/>
              <a:stCxn id="8" idx="6"/>
              <a:endCxn id="9" idx="3"/>
            </p:cNvCxnSpPr>
            <p:nvPr/>
          </p:nvCxnSpPr>
          <p:spPr>
            <a:xfrm flipV="1">
              <a:off x="1606052" y="2928815"/>
              <a:ext cx="1154676" cy="3772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BDC1F97-C25E-6645-7987-B044CDFEFFF5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2374705" y="2190021"/>
              <a:ext cx="907747" cy="560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026A-6843-A5F1-3AA4-3CB611F1939C}"/>
                </a:ext>
              </a:extLst>
            </p:cNvPr>
            <p:cNvCxnSpPr>
              <a:cxnSpLocks/>
              <a:stCxn id="9" idx="6"/>
              <a:endCxn id="7" idx="3"/>
            </p:cNvCxnSpPr>
            <p:nvPr/>
          </p:nvCxnSpPr>
          <p:spPr>
            <a:xfrm flipV="1">
              <a:off x="3006551" y="2291844"/>
              <a:ext cx="318078" cy="5351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64CBEB-6194-8EB1-8434-2602A00C7713}"/>
                </a:ext>
              </a:extLst>
            </p:cNvPr>
            <p:cNvCxnSpPr>
              <a:cxnSpLocks/>
              <a:stCxn id="10" idx="0"/>
              <a:endCxn id="6" idx="4"/>
            </p:cNvCxnSpPr>
            <p:nvPr/>
          </p:nvCxnSpPr>
          <p:spPr>
            <a:xfrm flipH="1" flipV="1">
              <a:off x="2230705" y="2390073"/>
              <a:ext cx="487846" cy="1161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E69A27A-4163-FFDA-EF05-838770442884}"/>
                </a:ext>
              </a:extLst>
            </p:cNvPr>
            <p:cNvCxnSpPr>
              <a:cxnSpLocks/>
              <a:stCxn id="9" idx="1"/>
              <a:endCxn id="6" idx="5"/>
            </p:cNvCxnSpPr>
            <p:nvPr/>
          </p:nvCxnSpPr>
          <p:spPr>
            <a:xfrm flipH="1" flipV="1">
              <a:off x="2332528" y="2347896"/>
              <a:ext cx="428200" cy="3772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B34FB6-9A54-4238-D79A-8057D654A9E7}"/>
                </a:ext>
              </a:extLst>
            </p:cNvPr>
            <p:cNvCxnSpPr>
              <a:cxnSpLocks/>
              <a:stCxn id="10" idx="6"/>
              <a:endCxn id="11" idx="3"/>
            </p:cNvCxnSpPr>
            <p:nvPr/>
          </p:nvCxnSpPr>
          <p:spPr>
            <a:xfrm flipV="1">
              <a:off x="2862551" y="3162088"/>
              <a:ext cx="773925" cy="53382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2F4EDD-8234-5EE1-6300-A85924C53FEC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3570452" y="1886845"/>
              <a:ext cx="795619" cy="3031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0A6FC24-4496-4BDF-4E19-6B1051FDE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434" y="1810566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26CB3B-417C-13B1-F43D-FD5DC77E2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0705" y="1643900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3E973E-841B-5B75-7B82-7BA9F39389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6452" y="1569927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B97173-39A0-0428-2030-668D50AC2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0071" y="1262750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C9A92F-8892-A7F5-F3BB-783792CB1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8551" y="3070633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A10FDE-2470-3C1D-2455-BA4B547AC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299" y="2442353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A11959F-FEEC-ABE7-CACB-181E4AB42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551" y="2201714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A843EC1-4007-0B03-3ED1-B4FA5BFCE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361" y="2682992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FDA8EAC0-BDCB-6F30-754F-C2E462FDB103}"/>
              </a:ext>
            </a:extLst>
          </p:cNvPr>
          <p:cNvSpPr/>
          <p:nvPr/>
        </p:nvSpPr>
        <p:spPr>
          <a:xfrm>
            <a:off x="4577475" y="2868432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78DC561-349E-506E-0830-17612565F46A}"/>
              </a:ext>
            </a:extLst>
          </p:cNvPr>
          <p:cNvSpPr/>
          <p:nvPr/>
        </p:nvSpPr>
        <p:spPr>
          <a:xfrm>
            <a:off x="7617356" y="2459681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369AED9-41BC-FF15-AE5C-BC0E54663C59}"/>
              </a:ext>
            </a:extLst>
          </p:cNvPr>
          <p:cNvSpPr/>
          <p:nvPr/>
        </p:nvSpPr>
        <p:spPr>
          <a:xfrm>
            <a:off x="5775339" y="2734867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CEC1653-E1D2-C1AA-9037-19CB53B1022B}"/>
              </a:ext>
            </a:extLst>
          </p:cNvPr>
          <p:cNvSpPr/>
          <p:nvPr/>
        </p:nvSpPr>
        <p:spPr>
          <a:xfrm>
            <a:off x="6741654" y="269192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887708B-FFFD-0ECE-0179-89B6E3ACC5E6}"/>
              </a:ext>
            </a:extLst>
          </p:cNvPr>
          <p:cNvSpPr/>
          <p:nvPr/>
        </p:nvSpPr>
        <p:spPr>
          <a:xfrm>
            <a:off x="5154169" y="354688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26150A-3447-399B-D34D-D7AE9B73A89E}"/>
              </a:ext>
            </a:extLst>
          </p:cNvPr>
          <p:cNvSpPr/>
          <p:nvPr/>
        </p:nvSpPr>
        <p:spPr>
          <a:xfrm>
            <a:off x="6285951" y="317987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555169F-FE1D-DD6A-B550-0540E68C59AA}"/>
              </a:ext>
            </a:extLst>
          </p:cNvPr>
          <p:cNvSpPr/>
          <p:nvPr/>
        </p:nvSpPr>
        <p:spPr>
          <a:xfrm>
            <a:off x="6169580" y="3845511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AF46A2D-BA00-244F-3970-CB77E384735E}"/>
              </a:ext>
            </a:extLst>
          </p:cNvPr>
          <p:cNvSpPr/>
          <p:nvPr/>
        </p:nvSpPr>
        <p:spPr>
          <a:xfrm>
            <a:off x="6993666" y="3358576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3D39135-28D2-2BC4-E965-C0E03676FF2A}"/>
              </a:ext>
            </a:extLst>
          </p:cNvPr>
          <p:cNvCxnSpPr>
            <a:cxnSpLocks/>
            <a:stCxn id="81" idx="4"/>
            <a:endCxn id="85" idx="1"/>
          </p:cNvCxnSpPr>
          <p:nvPr/>
        </p:nvCxnSpPr>
        <p:spPr>
          <a:xfrm>
            <a:off x="4693845" y="3089053"/>
            <a:ext cx="494408" cy="4901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AC3183D-2C14-1C9D-8D41-1AA4CA2337EC}"/>
              </a:ext>
            </a:extLst>
          </p:cNvPr>
          <p:cNvCxnSpPr>
            <a:cxnSpLocks/>
            <a:stCxn id="85" idx="0"/>
            <a:endCxn id="83" idx="3"/>
          </p:cNvCxnSpPr>
          <p:nvPr/>
        </p:nvCxnSpPr>
        <p:spPr>
          <a:xfrm flipV="1">
            <a:off x="5270539" y="2923179"/>
            <a:ext cx="538883" cy="6237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F5C0FD1-034A-290C-34FC-CB1B24C86FA8}"/>
              </a:ext>
            </a:extLst>
          </p:cNvPr>
          <p:cNvCxnSpPr>
            <a:cxnSpLocks/>
            <a:stCxn id="85" idx="6"/>
            <a:endCxn id="86" idx="3"/>
          </p:cNvCxnSpPr>
          <p:nvPr/>
        </p:nvCxnSpPr>
        <p:spPr>
          <a:xfrm flipV="1">
            <a:off x="5386910" y="3368190"/>
            <a:ext cx="933125" cy="2890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F391C39-78B7-705B-80CA-5B6E483229C4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 flipV="1">
            <a:off x="6008079" y="2802239"/>
            <a:ext cx="733575" cy="429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5048759-58D1-79F8-6CB0-BE1173FD4B7F}"/>
              </a:ext>
            </a:extLst>
          </p:cNvPr>
          <p:cNvCxnSpPr>
            <a:cxnSpLocks/>
            <a:stCxn id="86" idx="6"/>
            <a:endCxn id="84" idx="3"/>
          </p:cNvCxnSpPr>
          <p:nvPr/>
        </p:nvCxnSpPr>
        <p:spPr>
          <a:xfrm flipV="1">
            <a:off x="6518691" y="2880240"/>
            <a:ext cx="257047" cy="4099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228E468-3CEE-7794-4A1C-8FA81C391273}"/>
              </a:ext>
            </a:extLst>
          </p:cNvPr>
          <p:cNvCxnSpPr>
            <a:cxnSpLocks/>
            <a:stCxn id="87" idx="0"/>
            <a:endCxn id="83" idx="4"/>
          </p:cNvCxnSpPr>
          <p:nvPr/>
        </p:nvCxnSpPr>
        <p:spPr>
          <a:xfrm flipH="1" flipV="1">
            <a:off x="5891709" y="2955488"/>
            <a:ext cx="394242" cy="8900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6BFD9F-EDD0-67A0-0DEE-3795E1F98886}"/>
              </a:ext>
            </a:extLst>
          </p:cNvPr>
          <p:cNvCxnSpPr>
            <a:cxnSpLocks/>
            <a:stCxn id="86" idx="1"/>
            <a:endCxn id="83" idx="5"/>
          </p:cNvCxnSpPr>
          <p:nvPr/>
        </p:nvCxnSpPr>
        <p:spPr>
          <a:xfrm flipH="1" flipV="1">
            <a:off x="5973995" y="2923179"/>
            <a:ext cx="346040" cy="2890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BDC99FC-5DA5-8D05-2484-6E2E825FB118}"/>
              </a:ext>
            </a:extLst>
          </p:cNvPr>
          <p:cNvCxnSpPr>
            <a:cxnSpLocks/>
            <a:stCxn id="87" idx="6"/>
            <a:endCxn id="88" idx="3"/>
          </p:cNvCxnSpPr>
          <p:nvPr/>
        </p:nvCxnSpPr>
        <p:spPr>
          <a:xfrm flipV="1">
            <a:off x="6402321" y="3546888"/>
            <a:ext cx="625430" cy="4089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1F91BE-D3EA-6DDD-16B7-6CA07E1977D2}"/>
              </a:ext>
            </a:extLst>
          </p:cNvPr>
          <p:cNvCxnSpPr>
            <a:cxnSpLocks/>
            <a:stCxn id="84" idx="6"/>
            <a:endCxn id="82" idx="2"/>
          </p:cNvCxnSpPr>
          <p:nvPr/>
        </p:nvCxnSpPr>
        <p:spPr>
          <a:xfrm flipV="1">
            <a:off x="6974395" y="2569992"/>
            <a:ext cx="642961" cy="2322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0132FBE-93B8-3CBA-1A6C-7077AADAFAE8}"/>
              </a:ext>
            </a:extLst>
          </p:cNvPr>
          <p:cNvCxnSpPr>
            <a:cxnSpLocks/>
          </p:cNvCxnSpPr>
          <p:nvPr/>
        </p:nvCxnSpPr>
        <p:spPr>
          <a:xfrm flipV="1">
            <a:off x="4693845" y="2511559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56294DD-8DF1-0848-0EA2-5A57224D2A19}"/>
              </a:ext>
            </a:extLst>
          </p:cNvPr>
          <p:cNvCxnSpPr>
            <a:cxnSpLocks/>
          </p:cNvCxnSpPr>
          <p:nvPr/>
        </p:nvCxnSpPr>
        <p:spPr>
          <a:xfrm flipV="1">
            <a:off x="5891709" y="2914237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ED00A72-8D3F-B899-0951-E7A6178EF27D}"/>
              </a:ext>
            </a:extLst>
          </p:cNvPr>
          <p:cNvCxnSpPr>
            <a:cxnSpLocks/>
          </p:cNvCxnSpPr>
          <p:nvPr/>
        </p:nvCxnSpPr>
        <p:spPr>
          <a:xfrm flipV="1">
            <a:off x="6858025" y="2857570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0556AAF-9AC7-3E68-3DC7-94BF6F3FD420}"/>
              </a:ext>
            </a:extLst>
          </p:cNvPr>
          <p:cNvCxnSpPr>
            <a:cxnSpLocks/>
          </p:cNvCxnSpPr>
          <p:nvPr/>
        </p:nvCxnSpPr>
        <p:spPr>
          <a:xfrm flipV="1">
            <a:off x="7733727" y="2091906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15B002B-A7AD-514C-D5CB-20295B058079}"/>
              </a:ext>
            </a:extLst>
          </p:cNvPr>
          <p:cNvCxnSpPr>
            <a:cxnSpLocks/>
          </p:cNvCxnSpPr>
          <p:nvPr/>
        </p:nvCxnSpPr>
        <p:spPr>
          <a:xfrm flipV="1">
            <a:off x="6285951" y="3476829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785AD0C-55BA-5074-BC5E-162FF08167BD}"/>
              </a:ext>
            </a:extLst>
          </p:cNvPr>
          <p:cNvCxnSpPr>
            <a:cxnSpLocks/>
          </p:cNvCxnSpPr>
          <p:nvPr/>
        </p:nvCxnSpPr>
        <p:spPr>
          <a:xfrm flipV="1">
            <a:off x="7110037" y="2995537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ABC650-2D43-0A36-C8E2-B9108F0E7921}"/>
              </a:ext>
            </a:extLst>
          </p:cNvPr>
          <p:cNvCxnSpPr>
            <a:cxnSpLocks/>
          </p:cNvCxnSpPr>
          <p:nvPr/>
        </p:nvCxnSpPr>
        <p:spPr>
          <a:xfrm flipV="1">
            <a:off x="6402321" y="3341548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BA79061-F17E-DBB4-A3BD-CD8CDFD95479}"/>
              </a:ext>
            </a:extLst>
          </p:cNvPr>
          <p:cNvCxnSpPr>
            <a:cxnSpLocks/>
          </p:cNvCxnSpPr>
          <p:nvPr/>
        </p:nvCxnSpPr>
        <p:spPr>
          <a:xfrm flipV="1">
            <a:off x="5260284" y="3710230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59199E75-EAC9-95C2-2017-F93E47754065}"/>
              </a:ext>
            </a:extLst>
          </p:cNvPr>
          <p:cNvSpPr/>
          <p:nvPr/>
        </p:nvSpPr>
        <p:spPr>
          <a:xfrm>
            <a:off x="8586119" y="2840382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6AF1910-A6B4-0679-FB90-39B3DF8DA77A}"/>
              </a:ext>
            </a:extLst>
          </p:cNvPr>
          <p:cNvSpPr/>
          <p:nvPr/>
        </p:nvSpPr>
        <p:spPr>
          <a:xfrm>
            <a:off x="11626000" y="2431631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FBE6F53-F0A8-9D81-81C1-6B98C8A1BE0C}"/>
              </a:ext>
            </a:extLst>
          </p:cNvPr>
          <p:cNvSpPr/>
          <p:nvPr/>
        </p:nvSpPr>
        <p:spPr>
          <a:xfrm>
            <a:off x="9783983" y="2706817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6C82657-5738-98EB-6F6F-AF7171FEEECE}"/>
              </a:ext>
            </a:extLst>
          </p:cNvPr>
          <p:cNvSpPr/>
          <p:nvPr/>
        </p:nvSpPr>
        <p:spPr>
          <a:xfrm>
            <a:off x="10750298" y="266387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900A4D1-FD45-9053-5069-9E6E0ADD218D}"/>
              </a:ext>
            </a:extLst>
          </p:cNvPr>
          <p:cNvSpPr/>
          <p:nvPr/>
        </p:nvSpPr>
        <p:spPr>
          <a:xfrm>
            <a:off x="9162813" y="351883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876B4A2-DA73-764F-0EFD-11554E34F291}"/>
              </a:ext>
            </a:extLst>
          </p:cNvPr>
          <p:cNvSpPr/>
          <p:nvPr/>
        </p:nvSpPr>
        <p:spPr>
          <a:xfrm>
            <a:off x="10294595" y="315182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7D1D5CF-F9F7-49F8-9994-68C2764758F5}"/>
              </a:ext>
            </a:extLst>
          </p:cNvPr>
          <p:cNvSpPr/>
          <p:nvPr/>
        </p:nvSpPr>
        <p:spPr>
          <a:xfrm>
            <a:off x="10178224" y="3817461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1DA543D-9ED5-0141-1EB0-932FFC6CF519}"/>
              </a:ext>
            </a:extLst>
          </p:cNvPr>
          <p:cNvSpPr/>
          <p:nvPr/>
        </p:nvSpPr>
        <p:spPr>
          <a:xfrm>
            <a:off x="11002310" y="3330526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FBB3F2E-B7A4-DD3D-060A-53078CF0B6F3}"/>
              </a:ext>
            </a:extLst>
          </p:cNvPr>
          <p:cNvCxnSpPr>
            <a:cxnSpLocks/>
            <a:stCxn id="107" idx="4"/>
            <a:endCxn id="111" idx="1"/>
          </p:cNvCxnSpPr>
          <p:nvPr/>
        </p:nvCxnSpPr>
        <p:spPr>
          <a:xfrm>
            <a:off x="8702489" y="3061003"/>
            <a:ext cx="494408" cy="4901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1F89396-178D-9F30-5B64-1CA3C81DC58E}"/>
              </a:ext>
            </a:extLst>
          </p:cNvPr>
          <p:cNvCxnSpPr>
            <a:cxnSpLocks/>
            <a:stCxn id="111" idx="0"/>
            <a:endCxn id="109" idx="3"/>
          </p:cNvCxnSpPr>
          <p:nvPr/>
        </p:nvCxnSpPr>
        <p:spPr>
          <a:xfrm flipV="1">
            <a:off x="9279183" y="2895129"/>
            <a:ext cx="538883" cy="6237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ED58F03-90EF-4373-4CFE-7F148C0B7CA8}"/>
              </a:ext>
            </a:extLst>
          </p:cNvPr>
          <p:cNvCxnSpPr>
            <a:cxnSpLocks/>
            <a:stCxn id="111" idx="6"/>
            <a:endCxn id="112" idx="3"/>
          </p:cNvCxnSpPr>
          <p:nvPr/>
        </p:nvCxnSpPr>
        <p:spPr>
          <a:xfrm flipV="1">
            <a:off x="9395554" y="3340140"/>
            <a:ext cx="933125" cy="2890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F0C8DDD-BF25-A30A-43EC-28A31B2C46C7}"/>
              </a:ext>
            </a:extLst>
          </p:cNvPr>
          <p:cNvCxnSpPr>
            <a:cxnSpLocks/>
            <a:stCxn id="109" idx="6"/>
            <a:endCxn id="110" idx="2"/>
          </p:cNvCxnSpPr>
          <p:nvPr/>
        </p:nvCxnSpPr>
        <p:spPr>
          <a:xfrm flipV="1">
            <a:off x="10016723" y="2774189"/>
            <a:ext cx="733575" cy="429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7E7336B-F2C6-92C4-FB60-C7BDED5CA811}"/>
              </a:ext>
            </a:extLst>
          </p:cNvPr>
          <p:cNvCxnSpPr>
            <a:cxnSpLocks/>
            <a:stCxn id="112" idx="6"/>
            <a:endCxn id="110" idx="3"/>
          </p:cNvCxnSpPr>
          <p:nvPr/>
        </p:nvCxnSpPr>
        <p:spPr>
          <a:xfrm flipV="1">
            <a:off x="10527335" y="2852190"/>
            <a:ext cx="257047" cy="4099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88D09F-60FE-C299-22E7-59B274BFDA59}"/>
              </a:ext>
            </a:extLst>
          </p:cNvPr>
          <p:cNvCxnSpPr>
            <a:cxnSpLocks/>
            <a:stCxn id="113" idx="0"/>
            <a:endCxn id="109" idx="4"/>
          </p:cNvCxnSpPr>
          <p:nvPr/>
        </p:nvCxnSpPr>
        <p:spPr>
          <a:xfrm flipH="1" flipV="1">
            <a:off x="9900353" y="2927438"/>
            <a:ext cx="394242" cy="8900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44EC712-0A0C-F4CC-F6DE-E911E89EC755}"/>
              </a:ext>
            </a:extLst>
          </p:cNvPr>
          <p:cNvCxnSpPr>
            <a:cxnSpLocks/>
            <a:stCxn id="112" idx="1"/>
            <a:endCxn id="109" idx="5"/>
          </p:cNvCxnSpPr>
          <p:nvPr/>
        </p:nvCxnSpPr>
        <p:spPr>
          <a:xfrm flipH="1" flipV="1">
            <a:off x="9982639" y="2895129"/>
            <a:ext cx="346040" cy="2890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6A5B6A5-E2CD-C6B2-E838-2B120B53CE08}"/>
              </a:ext>
            </a:extLst>
          </p:cNvPr>
          <p:cNvCxnSpPr>
            <a:cxnSpLocks/>
            <a:stCxn id="113" idx="6"/>
            <a:endCxn id="114" idx="3"/>
          </p:cNvCxnSpPr>
          <p:nvPr/>
        </p:nvCxnSpPr>
        <p:spPr>
          <a:xfrm flipV="1">
            <a:off x="10410965" y="3518838"/>
            <a:ext cx="625430" cy="4089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2732BC2-44B8-A8F2-647D-021EEC2859CD}"/>
              </a:ext>
            </a:extLst>
          </p:cNvPr>
          <p:cNvCxnSpPr>
            <a:cxnSpLocks/>
            <a:stCxn id="110" idx="6"/>
            <a:endCxn id="108" idx="2"/>
          </p:cNvCxnSpPr>
          <p:nvPr/>
        </p:nvCxnSpPr>
        <p:spPr>
          <a:xfrm flipV="1">
            <a:off x="10983039" y="2541942"/>
            <a:ext cx="642961" cy="2322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72005C2-9C51-FE6F-310A-6D0AF5D5CFCA}"/>
              </a:ext>
            </a:extLst>
          </p:cNvPr>
          <p:cNvCxnSpPr>
            <a:cxnSpLocks/>
          </p:cNvCxnSpPr>
          <p:nvPr/>
        </p:nvCxnSpPr>
        <p:spPr>
          <a:xfrm flipV="1">
            <a:off x="9900353" y="2884499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FE410EC-61BE-1844-E332-5D933971377B}"/>
              </a:ext>
            </a:extLst>
          </p:cNvPr>
          <p:cNvCxnSpPr>
            <a:cxnSpLocks/>
          </p:cNvCxnSpPr>
          <p:nvPr/>
        </p:nvCxnSpPr>
        <p:spPr>
          <a:xfrm flipV="1">
            <a:off x="10294595" y="3448779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2BA679F-BA28-A267-886E-0CAA97D3E45B}"/>
              </a:ext>
            </a:extLst>
          </p:cNvPr>
          <p:cNvCxnSpPr>
            <a:cxnSpLocks/>
          </p:cNvCxnSpPr>
          <p:nvPr/>
        </p:nvCxnSpPr>
        <p:spPr>
          <a:xfrm flipV="1">
            <a:off x="11136545" y="3506499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E3C1AF3-E4A9-F496-08FA-5702B45D04AD}"/>
              </a:ext>
            </a:extLst>
          </p:cNvPr>
          <p:cNvCxnSpPr>
            <a:cxnSpLocks/>
          </p:cNvCxnSpPr>
          <p:nvPr/>
        </p:nvCxnSpPr>
        <p:spPr>
          <a:xfrm flipV="1">
            <a:off x="10410965" y="2783146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73571B81-7A8A-ED3E-BE24-C8A42DD91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5" y="5328860"/>
            <a:ext cx="3276600" cy="5080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EF7A3B8F-53F3-B617-44C3-2DE5C9C3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49" y="5328860"/>
            <a:ext cx="2400300" cy="5080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CCAA83E-CB05-112E-02A1-6C3183293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374" y="5330213"/>
            <a:ext cx="2425700" cy="5080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021B2A5-06C3-8839-50FD-751C03032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301" y="6074597"/>
            <a:ext cx="1282700" cy="520700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BEDB32F5-DCB6-DD84-2AA2-C3B43F4DA5C3}"/>
              </a:ext>
            </a:extLst>
          </p:cNvPr>
          <p:cNvSpPr txBox="1"/>
          <p:nvPr/>
        </p:nvSpPr>
        <p:spPr>
          <a:xfrm>
            <a:off x="604434" y="6074597"/>
            <a:ext cx="1397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频率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3CF503BF-2E30-F3FA-349A-C894A42E110A}"/>
              </a:ext>
            </a:extLst>
          </p:cNvPr>
          <p:cNvSpPr/>
          <p:nvPr/>
        </p:nvSpPr>
        <p:spPr>
          <a:xfrm>
            <a:off x="527032" y="4792134"/>
            <a:ext cx="11137936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968C193-5C4D-54F9-AE49-5B01FA762083}"/>
              </a:ext>
            </a:extLst>
          </p:cNvPr>
          <p:cNvSpPr txBox="1"/>
          <p:nvPr/>
        </p:nvSpPr>
        <p:spPr>
          <a:xfrm>
            <a:off x="628909" y="4323845"/>
            <a:ext cx="1207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低频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AEB255A-0522-1B6B-7351-FD9C2621F3E5}"/>
              </a:ext>
            </a:extLst>
          </p:cNvPr>
          <p:cNvSpPr txBox="1"/>
          <p:nvPr/>
        </p:nvSpPr>
        <p:spPr>
          <a:xfrm>
            <a:off x="10294594" y="4252467"/>
            <a:ext cx="1207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高频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0C582389-5AE7-9CF9-C182-F37745C0F75D}"/>
              </a:ext>
            </a:extLst>
          </p:cNvPr>
          <p:cNvSpPr/>
          <p:nvPr/>
        </p:nvSpPr>
        <p:spPr>
          <a:xfrm>
            <a:off x="2867077" y="1226023"/>
            <a:ext cx="6605005" cy="6947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特征向量是图信号的一组基</a:t>
            </a:r>
            <a:endParaRPr lang="en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1168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B453-2062-C549-A175-CA1FB90B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图傅立叶变换</a:t>
            </a:r>
            <a:r>
              <a:rPr lang="zh-CN" altLang="en-US" dirty="0"/>
              <a:t> （</a:t>
            </a:r>
            <a:r>
              <a:rPr lang="en-US" dirty="0"/>
              <a:t>GFT）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CED2-6CD6-B718-0A08-7B7E01090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3229014"/>
            <a:ext cx="10983132" cy="1550671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CN" dirty="0"/>
              <a:t>是Graph上的N维向量</a:t>
            </a:r>
          </a:p>
          <a:p>
            <a:r>
              <a:rPr lang="en-US" dirty="0"/>
              <a:t>f</a:t>
            </a:r>
            <a:r>
              <a:rPr lang="en-CN" dirty="0"/>
              <a:t>(i)与Graph的顶点一一对应</a:t>
            </a:r>
          </a:p>
          <a:p>
            <a:r>
              <a:rPr lang="en-CN" dirty="0"/>
              <a:t>u</a:t>
            </a:r>
            <a:r>
              <a:rPr lang="en-CN" baseline="-25000" dirty="0"/>
              <a:t>l</a:t>
            </a:r>
            <a:r>
              <a:rPr lang="en-CN" dirty="0"/>
              <a:t>(i)表示第l个特征向量的第i个分量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02703-CBF0-99BE-86F9-215D2D04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184" y="2222621"/>
            <a:ext cx="5372100" cy="6477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3D0BBD-B6BB-96FD-CD12-15F5CDD2D4AF}"/>
              </a:ext>
            </a:extLst>
          </p:cNvPr>
          <p:cNvSpPr txBox="1">
            <a:spLocks/>
          </p:cNvSpPr>
          <p:nvPr/>
        </p:nvSpPr>
        <p:spPr>
          <a:xfrm>
            <a:off x="604434" y="5138378"/>
            <a:ext cx="10983132" cy="155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dirty="0">
                <a:solidFill>
                  <a:srgbClr val="C00000"/>
                </a:solidFill>
              </a:rPr>
              <a:t>特征值</a:t>
            </a:r>
            <a:r>
              <a:rPr lang="zh-CN" altLang="en-US" dirty="0">
                <a:solidFill>
                  <a:srgbClr val="C00000"/>
                </a:solidFill>
              </a:rPr>
              <a:t>（频率）     下的，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en-US" dirty="0">
                <a:solidFill>
                  <a:srgbClr val="C00000"/>
                </a:solidFill>
              </a:rPr>
              <a:t>的图傅立叶变换就是与      对应的特征向量</a:t>
            </a:r>
            <a:r>
              <a:rPr lang="en-CN" dirty="0">
                <a:solidFill>
                  <a:srgbClr val="C00000"/>
                </a:solidFill>
              </a:rPr>
              <a:t>u</a:t>
            </a:r>
            <a:r>
              <a:rPr lang="en-CN" baseline="-25000" dirty="0">
                <a:solidFill>
                  <a:srgbClr val="C00000"/>
                </a:solidFill>
              </a:rPr>
              <a:t>l</a:t>
            </a:r>
            <a:r>
              <a:rPr lang="zh-CN" altLang="en-US" dirty="0">
                <a:solidFill>
                  <a:srgbClr val="C00000"/>
                </a:solidFill>
              </a:rPr>
              <a:t> 进行内积运算 </a:t>
            </a:r>
            <a:endParaRPr lang="en-CN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A87CC-2FB4-3F8B-C223-689603F5F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982" y="5024681"/>
            <a:ext cx="476545" cy="569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A218-3404-AF48-021F-97A9B6A8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661" y="5024681"/>
            <a:ext cx="476545" cy="5695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971DFD-9CAF-6F2E-0676-41A22C02699E}"/>
              </a:ext>
            </a:extLst>
          </p:cNvPr>
          <p:cNvSpPr txBox="1">
            <a:spLocks/>
          </p:cNvSpPr>
          <p:nvPr/>
        </p:nvSpPr>
        <p:spPr>
          <a:xfrm>
            <a:off x="604434" y="1351725"/>
            <a:ext cx="10983132" cy="65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任意的的图信号可以用图傅立叶级数表示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65957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33BE-88C7-1C74-D9E6-2E1E496B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图傅立叶变换</a:t>
            </a:r>
            <a:r>
              <a:rPr lang="zh-CN" altLang="en-US" dirty="0"/>
              <a:t> （</a:t>
            </a:r>
            <a:r>
              <a:rPr lang="en-US" dirty="0"/>
              <a:t>GFT）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0727-4B67-9044-325D-4EAB9117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2083517"/>
            <a:ext cx="10983132" cy="647700"/>
          </a:xfrm>
        </p:spPr>
        <p:txBody>
          <a:bodyPr/>
          <a:lstStyle/>
          <a:p>
            <a:r>
              <a:rPr lang="en-CN" dirty="0"/>
              <a:t>推广到矩阵形式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FFD65-6262-399B-87D4-6C4ACF77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84" y="1435816"/>
            <a:ext cx="53721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75CD8-1A6D-DD78-4052-2F2A111C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64025"/>
            <a:ext cx="7772400" cy="2010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EB8E2E-4269-53DF-58CD-79FB1390249A}"/>
              </a:ext>
            </a:extLst>
          </p:cNvPr>
          <p:cNvSpPr txBox="1">
            <a:spLocks/>
          </p:cNvSpPr>
          <p:nvPr/>
        </p:nvSpPr>
        <p:spPr>
          <a:xfrm>
            <a:off x="604434" y="5098334"/>
            <a:ext cx="10983132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即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2C8B8-713A-3770-67E3-65488269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451" y="5033830"/>
            <a:ext cx="1727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71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4911-3820-72BA-1943-C2044E7A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图傅立叶变换（</a:t>
            </a:r>
            <a:r>
              <a:rPr lang="en-US" dirty="0"/>
              <a:t>GFT）</a:t>
            </a:r>
            <a:endParaRPr lang="en-C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CFB665-DB85-DE04-4A82-E56C629B87D6}"/>
              </a:ext>
            </a:extLst>
          </p:cNvPr>
          <p:cNvGrpSpPr/>
          <p:nvPr/>
        </p:nvGrpSpPr>
        <p:grpSpPr>
          <a:xfrm>
            <a:off x="660868" y="2728744"/>
            <a:ext cx="3186978" cy="2895881"/>
            <a:chOff x="660868" y="3962119"/>
            <a:chExt cx="3186978" cy="28958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E84C4B-EC45-9283-7192-0B9FD679E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868" y="3962119"/>
              <a:ext cx="3186978" cy="25788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9B936B-5F46-9632-DC86-AE8B7C98F2D8}"/>
                </a:ext>
              </a:extLst>
            </p:cNvPr>
            <p:cNvSpPr txBox="1"/>
            <p:nvPr/>
          </p:nvSpPr>
          <p:spPr>
            <a:xfrm>
              <a:off x="1260040" y="6488666"/>
              <a:ext cx="1336856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空间域: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F2CEA4D-F0D4-215F-A5A6-10332905D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4357" y="6356314"/>
              <a:ext cx="394182" cy="50168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60C8BE-1572-3FA4-4624-8C39AEE907D1}"/>
              </a:ext>
            </a:extLst>
          </p:cNvPr>
          <p:cNvGrpSpPr/>
          <p:nvPr/>
        </p:nvGrpSpPr>
        <p:grpSpPr>
          <a:xfrm>
            <a:off x="8264573" y="2728744"/>
            <a:ext cx="3266559" cy="2948195"/>
            <a:chOff x="8264573" y="3962119"/>
            <a:chExt cx="3266559" cy="29481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740B3F-B1FE-714F-0C01-EFB8A269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4573" y="3962119"/>
              <a:ext cx="3266559" cy="25788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B4DBCB-ACC7-9D1A-72D4-ADCC816C466A}"/>
                </a:ext>
              </a:extLst>
            </p:cNvPr>
            <p:cNvSpPr txBox="1"/>
            <p:nvPr/>
          </p:nvSpPr>
          <p:spPr>
            <a:xfrm>
              <a:off x="9690694" y="6540981"/>
              <a:ext cx="1336856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谱域: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5C0F24-C1F8-5239-75AB-F2BB6791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1468" y="6408351"/>
              <a:ext cx="338533" cy="50196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4D40F8-5F53-2E25-32D3-463A440471E4}"/>
              </a:ext>
            </a:extLst>
          </p:cNvPr>
          <p:cNvGrpSpPr/>
          <p:nvPr/>
        </p:nvGrpSpPr>
        <p:grpSpPr>
          <a:xfrm>
            <a:off x="4705413" y="3150252"/>
            <a:ext cx="2701592" cy="1635652"/>
            <a:chOff x="4705413" y="4383627"/>
            <a:chExt cx="2701592" cy="1635652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04278C4-5C74-F9BE-3186-79679C41A14E}"/>
                </a:ext>
              </a:extLst>
            </p:cNvPr>
            <p:cNvSpPr/>
            <p:nvPr/>
          </p:nvSpPr>
          <p:spPr>
            <a:xfrm>
              <a:off x="4705413" y="4932163"/>
              <a:ext cx="2701592" cy="6387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57EA1-6102-C145-B479-D5CC86F618C7}"/>
                </a:ext>
              </a:extLst>
            </p:cNvPr>
            <p:cNvSpPr txBox="1"/>
            <p:nvPr/>
          </p:nvSpPr>
          <p:spPr>
            <a:xfrm>
              <a:off x="5339909" y="5649947"/>
              <a:ext cx="1512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分解图信号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1F2668-91FE-EB71-3C4F-EDE162F31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7552" y="4383627"/>
              <a:ext cx="2286000" cy="66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05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5A81-CFEE-5D30-AC03-65C6B1FF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图傅立叶逆变换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2CB3A-64C9-9E00-A5DF-49D5BFFD4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893505"/>
          </a:xfrm>
        </p:spPr>
        <p:txBody>
          <a:bodyPr/>
          <a:lstStyle/>
          <a:p>
            <a:r>
              <a:rPr lang="en-CN" dirty="0"/>
              <a:t>传统傅立叶逆变换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52ADA-D132-311B-BBE9-78E1BD50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98" y="2076154"/>
            <a:ext cx="5283200" cy="74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E78935-756F-F90A-8D96-94138374B796}"/>
              </a:ext>
            </a:extLst>
          </p:cNvPr>
          <p:cNvSpPr txBox="1">
            <a:spLocks/>
          </p:cNvSpPr>
          <p:nvPr/>
        </p:nvSpPr>
        <p:spPr>
          <a:xfrm>
            <a:off x="604434" y="3054350"/>
            <a:ext cx="10983132" cy="74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图傅立叶逆变换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F1505-9CF3-2CFB-373C-FB04DA826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3527226"/>
            <a:ext cx="3848100" cy="749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DD5EDD-9AB9-8BD0-F13A-27CFA30CA937}"/>
              </a:ext>
            </a:extLst>
          </p:cNvPr>
          <p:cNvSpPr txBox="1">
            <a:spLocks/>
          </p:cNvSpPr>
          <p:nvPr/>
        </p:nvSpPr>
        <p:spPr>
          <a:xfrm>
            <a:off x="604434" y="4612770"/>
            <a:ext cx="10983132" cy="74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推广到矩阵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339B14-D0AF-72B4-3E39-613333B93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4940091"/>
            <a:ext cx="1384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8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C29C8165-8F2F-5D44-95E3-F5008D2E99E3}"/>
              </a:ext>
            </a:extLst>
          </p:cNvPr>
          <p:cNvSpPr/>
          <p:nvPr/>
        </p:nvSpPr>
        <p:spPr>
          <a:xfrm>
            <a:off x="2253870" y="2103472"/>
            <a:ext cx="1237720" cy="1237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2841A-439E-DC40-AF7B-51776C3D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度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B56EFD-09D1-B446-A381-3EF47C804BD1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CCCA8F-B1AD-AB4A-AC03-2E70887826C5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877833-7204-4E41-B72F-C325FF1892ED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098F9F-9602-F941-99CD-4122909A956C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69A718-64EB-7649-ADCB-8FC0A9E8F5C7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9BF15A-E4A3-AF4F-AA3B-C9A23C14257D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827390-39AD-9246-AEA9-7E4556B4E8F4}"/>
                </a:ext>
              </a:extLst>
            </p:cNvPr>
            <p:cNvCxnSpPr>
              <a:cxnSpLocks/>
              <a:stCxn id="5" idx="7"/>
              <a:endCxn id="4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FE714D-FF9E-204A-BAC9-F7BD97FB2890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CE97A3-A866-7B4C-9CA7-81A3D8C8C6B9}"/>
                </a:ext>
              </a:extLst>
            </p:cNvPr>
            <p:cNvCxnSpPr>
              <a:cxnSpLocks/>
              <a:stCxn id="8" idx="1"/>
              <a:endCxn id="5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966B0E-42C9-8B42-AF4E-51C0BB82036A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8AA196-DA21-3C47-845D-91B39946B74B}"/>
                </a:ext>
              </a:extLst>
            </p:cNvPr>
            <p:cNvCxnSpPr>
              <a:cxnSpLocks/>
              <a:stCxn id="8" idx="1"/>
              <a:endCxn id="4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992E8-61C0-744D-8D97-597CBE80DEE1}"/>
                </a:ext>
              </a:extLst>
            </p:cNvPr>
            <p:cNvCxnSpPr>
              <a:cxnSpLocks/>
              <a:stCxn id="6" idx="7"/>
              <a:endCxn id="7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A3B7032-46C0-F345-8111-410EE9A803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456" y="4722892"/>
            <a:ext cx="4279900" cy="469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BDADF8-51E8-4E42-AB05-5D1783B354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1262" y="5594498"/>
            <a:ext cx="4826000" cy="469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6214BF-EB9D-E247-B9D7-B99FA741BD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5593" y="1895373"/>
            <a:ext cx="9144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088845-5ECA-464B-A796-2137E20BCF34}"/>
                  </a:ext>
                </a:extLst>
              </p:cNvPr>
              <p:cNvSpPr txBox="1"/>
              <p:nvPr/>
            </p:nvSpPr>
            <p:spPr>
              <a:xfrm>
                <a:off x="6468503" y="2808377"/>
                <a:ext cx="40825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节点相连的边的数量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088845-5ECA-464B-A796-2137E20BC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03" y="2808377"/>
                <a:ext cx="4082592" cy="523220"/>
              </a:xfrm>
              <a:prstGeom prst="rect">
                <a:avLst/>
              </a:prstGeom>
              <a:blipFill>
                <a:blip r:embed="rId16"/>
                <a:stretch>
                  <a:fillRect l="-3106" t="-11905" r="-2174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A9D84375-FB8B-1F4B-B0A5-7E208BF943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95399" y="4429734"/>
            <a:ext cx="1828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8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4911-3820-72BA-1943-C2044E7A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图傅立叶逆变换</a:t>
            </a:r>
            <a:endParaRPr lang="en-C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CFB665-DB85-DE04-4A82-E56C629B87D6}"/>
              </a:ext>
            </a:extLst>
          </p:cNvPr>
          <p:cNvGrpSpPr/>
          <p:nvPr/>
        </p:nvGrpSpPr>
        <p:grpSpPr>
          <a:xfrm>
            <a:off x="660868" y="2303441"/>
            <a:ext cx="3186978" cy="2895881"/>
            <a:chOff x="660868" y="3962119"/>
            <a:chExt cx="3186978" cy="28958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E84C4B-EC45-9283-7192-0B9FD679E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868" y="3962119"/>
              <a:ext cx="3186978" cy="25788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9B936B-5F46-9632-DC86-AE8B7C98F2D8}"/>
                </a:ext>
              </a:extLst>
            </p:cNvPr>
            <p:cNvSpPr txBox="1"/>
            <p:nvPr/>
          </p:nvSpPr>
          <p:spPr>
            <a:xfrm>
              <a:off x="1260040" y="6488666"/>
              <a:ext cx="1336856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空间域: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F2CEA4D-F0D4-215F-A5A6-10332905D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4357" y="6356314"/>
              <a:ext cx="394182" cy="50168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60C8BE-1572-3FA4-4624-8C39AEE907D1}"/>
              </a:ext>
            </a:extLst>
          </p:cNvPr>
          <p:cNvGrpSpPr/>
          <p:nvPr/>
        </p:nvGrpSpPr>
        <p:grpSpPr>
          <a:xfrm>
            <a:off x="8264573" y="2303441"/>
            <a:ext cx="3266559" cy="2948195"/>
            <a:chOff x="8264573" y="3962119"/>
            <a:chExt cx="3266559" cy="29481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740B3F-B1FE-714F-0C01-EFB8A269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4573" y="3962119"/>
              <a:ext cx="3266559" cy="25788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B4DBCB-ACC7-9D1A-72D4-ADCC816C466A}"/>
                </a:ext>
              </a:extLst>
            </p:cNvPr>
            <p:cNvSpPr txBox="1"/>
            <p:nvPr/>
          </p:nvSpPr>
          <p:spPr>
            <a:xfrm>
              <a:off x="9690694" y="6540981"/>
              <a:ext cx="1336856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谱域: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5C0F24-C1F8-5239-75AB-F2BB6791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1468" y="6408351"/>
              <a:ext cx="338533" cy="501963"/>
            </a:xfrm>
            <a:prstGeom prst="rect">
              <a:avLst/>
            </a:prstGeom>
          </p:spPr>
        </p:pic>
      </p:grp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04278C4-5C74-F9BE-3186-79679C41A14E}"/>
              </a:ext>
            </a:extLst>
          </p:cNvPr>
          <p:cNvSpPr/>
          <p:nvPr/>
        </p:nvSpPr>
        <p:spPr>
          <a:xfrm rot="10800000">
            <a:off x="4705413" y="3273485"/>
            <a:ext cx="2701592" cy="63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57EA1-6102-C145-B479-D5CC86F618C7}"/>
              </a:ext>
            </a:extLst>
          </p:cNvPr>
          <p:cNvSpPr txBox="1"/>
          <p:nvPr/>
        </p:nvSpPr>
        <p:spPr>
          <a:xfrm>
            <a:off x="5339909" y="3991269"/>
            <a:ext cx="151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重建图信号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4E6C2-58B4-58B4-8CFF-1B7181133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752" y="2779459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31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A234-5DE2-3006-CD26-60035D80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傅立叶变换</a:t>
            </a:r>
            <a:r>
              <a:rPr lang="en-CN" i="1" dirty="0"/>
              <a:t>vs</a:t>
            </a:r>
            <a:r>
              <a:rPr lang="en-CN" dirty="0"/>
              <a:t>图傅立叶变换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4FD4-EF6E-7229-41F0-313FD8B85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31BAA-BDCF-3AE0-AE59-ADB623F1E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51725"/>
            <a:ext cx="10515599" cy="53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25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3EDE-C274-2FA3-8CB4-A8ECFE77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9762C-7AB4-C9C3-8CA1-B2DF9025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2351877"/>
            <a:ext cx="10983132" cy="274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N" sz="4000" dirty="0">
                <a:solidFill>
                  <a:schemeClr val="accent1"/>
                </a:solidFill>
              </a:rPr>
              <a:t>为什么要进行傅立叶变换</a:t>
            </a:r>
            <a:r>
              <a:rPr lang="zh-CN" altLang="en-US" sz="4000" dirty="0">
                <a:solidFill>
                  <a:schemeClr val="accent1"/>
                </a:solidFill>
              </a:rPr>
              <a:t>？有什么用？</a:t>
            </a:r>
            <a:endParaRPr lang="en-US" altLang="zh-CN" sz="4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4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CN" altLang="en-US" sz="4000" dirty="0">
                <a:solidFill>
                  <a:schemeClr val="accent1"/>
                </a:solidFill>
              </a:rPr>
              <a:t>将在第五章中继续讲解！</a:t>
            </a:r>
            <a:endParaRPr lang="en-CN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37A5-0FA0-854F-9589-C9C4B63E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谢谢</a:t>
            </a:r>
            <a:r>
              <a:rPr lang="zh-CN" altLang="en-US" dirty="0"/>
              <a:t>！</a:t>
            </a:r>
            <a:br>
              <a:rPr lang="en-US" altLang="zh-CN" dirty="0"/>
            </a:br>
            <a:r>
              <a:rPr lang="en-CN" dirty="0"/>
              <a:t>Q</a:t>
            </a:r>
            <a:r>
              <a:rPr lang="en-US" altLang="zh-CN" dirty="0"/>
              <a:t>&amp;A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E8F50-8B70-5549-87F8-E709400F7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3170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78C9-8FA3-7374-A40A-6E7F4110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拉普拉斯矩阵作为算子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23255-BBDB-1370-4D70-BCE627DD9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5408840"/>
            <a:ext cx="7540571" cy="1346554"/>
          </a:xfrm>
        </p:spPr>
        <p:txBody>
          <a:bodyPr>
            <a:normAutofit/>
          </a:bodyPr>
          <a:lstStyle/>
          <a:p>
            <a:r>
              <a:rPr lang="zh-CN" altLang="en-US" dirty="0"/>
              <a:t>衡量了图信号的“光滑度”或者“频率”</a:t>
            </a:r>
            <a:endParaRPr lang="en-US" altLang="zh-CN" dirty="0"/>
          </a:p>
          <a:p>
            <a:r>
              <a:rPr lang="zh-CN" altLang="en-US" dirty="0"/>
              <a:t>拉普拉斯矩阵为半正定矩阵</a:t>
            </a:r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9BA7F6-4812-D794-CA0A-501E8C573BF3}"/>
              </a:ext>
            </a:extLst>
          </p:cNvPr>
          <p:cNvSpPr/>
          <p:nvPr/>
        </p:nvSpPr>
        <p:spPr>
          <a:xfrm>
            <a:off x="7954216" y="173750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C7E7AC-3E32-998F-43E9-5AD4A99844E8}"/>
              </a:ext>
            </a:extLst>
          </p:cNvPr>
          <p:cNvSpPr/>
          <p:nvPr/>
        </p:nvSpPr>
        <p:spPr>
          <a:xfrm>
            <a:off x="11715853" y="12039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4A3870-5366-7725-B823-3D9D2E82DAF5}"/>
              </a:ext>
            </a:extLst>
          </p:cNvPr>
          <p:cNvSpPr/>
          <p:nvPr/>
        </p:nvSpPr>
        <p:spPr>
          <a:xfrm>
            <a:off x="9436487" y="156314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073333-4653-19F0-D726-84F39323574E}"/>
              </a:ext>
            </a:extLst>
          </p:cNvPr>
          <p:cNvSpPr/>
          <p:nvPr/>
        </p:nvSpPr>
        <p:spPr>
          <a:xfrm>
            <a:off x="10632234" y="150709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FEEF82-F2D0-4197-D711-FE2864A7FD12}"/>
              </a:ext>
            </a:extLst>
          </p:cNvPr>
          <p:cNvSpPr/>
          <p:nvPr/>
        </p:nvSpPr>
        <p:spPr>
          <a:xfrm>
            <a:off x="8667834" y="262316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EB85D0-37CB-32FA-B84F-1F9F30C4D30A}"/>
              </a:ext>
            </a:extLst>
          </p:cNvPr>
          <p:cNvSpPr/>
          <p:nvPr/>
        </p:nvSpPr>
        <p:spPr>
          <a:xfrm>
            <a:off x="10068333" y="214406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CFF84E-CDA3-7E2B-3A58-045D23D2F683}"/>
              </a:ext>
            </a:extLst>
          </p:cNvPr>
          <p:cNvSpPr/>
          <p:nvPr/>
        </p:nvSpPr>
        <p:spPr>
          <a:xfrm>
            <a:off x="9924333" y="301298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035621-58CC-BFB3-5F98-76C44AD6DDB2}"/>
              </a:ext>
            </a:extLst>
          </p:cNvPr>
          <p:cNvSpPr/>
          <p:nvPr/>
        </p:nvSpPr>
        <p:spPr>
          <a:xfrm>
            <a:off x="10944081" y="237733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37D8B0-02E3-D4CC-CE32-B3E5B8256840}"/>
              </a:ext>
            </a:extLst>
          </p:cNvPr>
          <p:cNvCxnSpPr>
            <a:cxnSpLocks/>
            <a:stCxn id="4" idx="4"/>
            <a:endCxn id="8" idx="1"/>
          </p:cNvCxnSpPr>
          <p:nvPr/>
        </p:nvCxnSpPr>
        <p:spPr>
          <a:xfrm>
            <a:off x="8098216" y="202550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E3275C-3AD4-FBEE-F4F1-10A150E2CC91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flipV="1">
            <a:off x="8811834" y="180896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91FFB1-85C5-EE6C-306B-E4C599FA6EA6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8955834" y="238988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675754-D339-D34A-4BE8-815E66630B4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9724487" y="165109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001BC9-6CF8-1611-3D45-1422AAA1F14C}"/>
              </a:ext>
            </a:extLst>
          </p:cNvPr>
          <p:cNvCxnSpPr>
            <a:cxnSpLocks/>
            <a:stCxn id="9" idx="6"/>
            <a:endCxn id="7" idx="3"/>
          </p:cNvCxnSpPr>
          <p:nvPr/>
        </p:nvCxnSpPr>
        <p:spPr>
          <a:xfrm flipV="1">
            <a:off x="10356333" y="175291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36C75-6AA1-2A18-9BAE-C0B2F16E636D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9580487" y="185114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83BD61-2E42-3EC7-337D-A564CB062046}"/>
              </a:ext>
            </a:extLst>
          </p:cNvPr>
          <p:cNvCxnSpPr>
            <a:cxnSpLocks/>
            <a:stCxn id="9" idx="1"/>
            <a:endCxn id="6" idx="5"/>
          </p:cNvCxnSpPr>
          <p:nvPr/>
        </p:nvCxnSpPr>
        <p:spPr>
          <a:xfrm flipH="1" flipV="1">
            <a:off x="9682310" y="180896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99A1B-EE6D-F466-9609-F32FFCEDEC6F}"/>
              </a:ext>
            </a:extLst>
          </p:cNvPr>
          <p:cNvCxnSpPr>
            <a:cxnSpLocks/>
            <a:stCxn id="10" idx="6"/>
            <a:endCxn id="11" idx="3"/>
          </p:cNvCxnSpPr>
          <p:nvPr/>
        </p:nvCxnSpPr>
        <p:spPr>
          <a:xfrm flipV="1">
            <a:off x="10212333" y="262316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2A0B8B-E80B-95E7-0393-5B33326FEE6D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 flipV="1">
            <a:off x="10920234" y="134791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C8E1865-3AA1-4D30-4FCE-C029C45F2277}"/>
              </a:ext>
            </a:extLst>
          </p:cNvPr>
          <p:cNvCxnSpPr>
            <a:cxnSpLocks/>
          </p:cNvCxnSpPr>
          <p:nvPr/>
        </p:nvCxnSpPr>
        <p:spPr>
          <a:xfrm flipV="1">
            <a:off x="8098216" y="1271639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108422-8827-CD63-C522-DA22C36B0AA8}"/>
              </a:ext>
            </a:extLst>
          </p:cNvPr>
          <p:cNvCxnSpPr>
            <a:cxnSpLocks/>
          </p:cNvCxnSpPr>
          <p:nvPr/>
        </p:nvCxnSpPr>
        <p:spPr>
          <a:xfrm flipV="1">
            <a:off x="9580487" y="1104973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1C169A-5ADB-614C-8BCF-3B40352A60EE}"/>
              </a:ext>
            </a:extLst>
          </p:cNvPr>
          <p:cNvCxnSpPr>
            <a:cxnSpLocks/>
          </p:cNvCxnSpPr>
          <p:nvPr/>
        </p:nvCxnSpPr>
        <p:spPr>
          <a:xfrm flipV="1">
            <a:off x="10776234" y="1031000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C76229-1D1C-45DE-5B72-96B326EF557D}"/>
              </a:ext>
            </a:extLst>
          </p:cNvPr>
          <p:cNvCxnSpPr>
            <a:cxnSpLocks/>
          </p:cNvCxnSpPr>
          <p:nvPr/>
        </p:nvCxnSpPr>
        <p:spPr>
          <a:xfrm flipV="1">
            <a:off x="11859853" y="723823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D90248-2F3A-61A4-CAC6-82171048B4BA}"/>
              </a:ext>
            </a:extLst>
          </p:cNvPr>
          <p:cNvCxnSpPr>
            <a:cxnSpLocks/>
          </p:cNvCxnSpPr>
          <p:nvPr/>
        </p:nvCxnSpPr>
        <p:spPr>
          <a:xfrm flipV="1">
            <a:off x="10068333" y="2531706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6CE4912-EEBF-031E-0B19-F7984D8DD797}"/>
              </a:ext>
            </a:extLst>
          </p:cNvPr>
          <p:cNvCxnSpPr>
            <a:cxnSpLocks/>
          </p:cNvCxnSpPr>
          <p:nvPr/>
        </p:nvCxnSpPr>
        <p:spPr>
          <a:xfrm flipV="1">
            <a:off x="11088081" y="1903426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9C9BB0B-C879-F02E-F1E4-3E9279D4B96E}"/>
              </a:ext>
            </a:extLst>
          </p:cNvPr>
          <p:cNvCxnSpPr>
            <a:cxnSpLocks/>
          </p:cNvCxnSpPr>
          <p:nvPr/>
        </p:nvCxnSpPr>
        <p:spPr>
          <a:xfrm flipV="1">
            <a:off x="10212333" y="1662787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E298E8-223F-EBD3-2240-71E09A57A864}"/>
              </a:ext>
            </a:extLst>
          </p:cNvPr>
          <p:cNvCxnSpPr>
            <a:cxnSpLocks/>
          </p:cNvCxnSpPr>
          <p:nvPr/>
        </p:nvCxnSpPr>
        <p:spPr>
          <a:xfrm flipV="1">
            <a:off x="8799143" y="2144065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E36A73A-EC1F-D19A-3B60-10E0900AA461}"/>
              </a:ext>
            </a:extLst>
          </p:cNvPr>
          <p:cNvSpPr/>
          <p:nvPr/>
        </p:nvSpPr>
        <p:spPr>
          <a:xfrm>
            <a:off x="7954216" y="451863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1A50470-17D0-C423-D0AF-EB4E70EED82F}"/>
              </a:ext>
            </a:extLst>
          </p:cNvPr>
          <p:cNvSpPr/>
          <p:nvPr/>
        </p:nvSpPr>
        <p:spPr>
          <a:xfrm>
            <a:off x="11715853" y="398505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F0F489F-6940-36AD-F753-604F2B8AE570}"/>
              </a:ext>
            </a:extLst>
          </p:cNvPr>
          <p:cNvSpPr/>
          <p:nvPr/>
        </p:nvSpPr>
        <p:spPr>
          <a:xfrm>
            <a:off x="9436487" y="434427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5E08A5-E77A-D961-1D7B-F5989AA9C64B}"/>
              </a:ext>
            </a:extLst>
          </p:cNvPr>
          <p:cNvSpPr/>
          <p:nvPr/>
        </p:nvSpPr>
        <p:spPr>
          <a:xfrm>
            <a:off x="10632234" y="428822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2A579A-170A-9F22-A1C9-AE0145670359}"/>
              </a:ext>
            </a:extLst>
          </p:cNvPr>
          <p:cNvSpPr/>
          <p:nvPr/>
        </p:nvSpPr>
        <p:spPr>
          <a:xfrm>
            <a:off x="8667834" y="540429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60BF6DA-3344-AB36-74B2-AD2C7C1B3629}"/>
              </a:ext>
            </a:extLst>
          </p:cNvPr>
          <p:cNvSpPr/>
          <p:nvPr/>
        </p:nvSpPr>
        <p:spPr>
          <a:xfrm>
            <a:off x="10068333" y="49251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9833F91-F122-41CD-5E9F-7CBB053F85FD}"/>
              </a:ext>
            </a:extLst>
          </p:cNvPr>
          <p:cNvSpPr/>
          <p:nvPr/>
        </p:nvSpPr>
        <p:spPr>
          <a:xfrm>
            <a:off x="9924333" y="579411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10CF467-AF39-7039-A7BE-E4EE6E729F78}"/>
              </a:ext>
            </a:extLst>
          </p:cNvPr>
          <p:cNvSpPr/>
          <p:nvPr/>
        </p:nvSpPr>
        <p:spPr>
          <a:xfrm>
            <a:off x="10944081" y="515847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5452B8-C348-335C-6FB6-BF243AB40F01}"/>
              </a:ext>
            </a:extLst>
          </p:cNvPr>
          <p:cNvCxnSpPr>
            <a:cxnSpLocks/>
            <a:stCxn id="50" idx="4"/>
            <a:endCxn id="54" idx="1"/>
          </p:cNvCxnSpPr>
          <p:nvPr/>
        </p:nvCxnSpPr>
        <p:spPr>
          <a:xfrm>
            <a:off x="8098216" y="4806635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AFD7569-A1DC-65EB-3606-BB9CFD7A2648}"/>
              </a:ext>
            </a:extLst>
          </p:cNvPr>
          <p:cNvCxnSpPr>
            <a:cxnSpLocks/>
            <a:stCxn id="54" idx="0"/>
            <a:endCxn id="52" idx="3"/>
          </p:cNvCxnSpPr>
          <p:nvPr/>
        </p:nvCxnSpPr>
        <p:spPr>
          <a:xfrm flipV="1">
            <a:off x="8811834" y="4590102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D76DD52-A3A9-58A3-08CF-46DA9FF91D01}"/>
              </a:ext>
            </a:extLst>
          </p:cNvPr>
          <p:cNvCxnSpPr>
            <a:cxnSpLocks/>
            <a:stCxn id="54" idx="6"/>
            <a:endCxn id="55" idx="3"/>
          </p:cNvCxnSpPr>
          <p:nvPr/>
        </p:nvCxnSpPr>
        <p:spPr>
          <a:xfrm flipV="1">
            <a:off x="8955834" y="5171021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53475-0CFF-C8D8-210E-1E18A77C0D1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flipV="1">
            <a:off x="9724487" y="4432227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8E6F312-9B3E-7FA7-95FC-D71D1774CC4D}"/>
              </a:ext>
            </a:extLst>
          </p:cNvPr>
          <p:cNvCxnSpPr>
            <a:cxnSpLocks/>
            <a:stCxn id="55" idx="6"/>
            <a:endCxn id="53" idx="3"/>
          </p:cNvCxnSpPr>
          <p:nvPr/>
        </p:nvCxnSpPr>
        <p:spPr>
          <a:xfrm flipV="1">
            <a:off x="10356333" y="4534050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BCF442-7340-3D17-851D-CAFECE59FFE1}"/>
              </a:ext>
            </a:extLst>
          </p:cNvPr>
          <p:cNvCxnSpPr>
            <a:cxnSpLocks/>
            <a:stCxn id="56" idx="0"/>
            <a:endCxn id="52" idx="4"/>
          </p:cNvCxnSpPr>
          <p:nvPr/>
        </p:nvCxnSpPr>
        <p:spPr>
          <a:xfrm flipH="1" flipV="1">
            <a:off x="9580487" y="4632279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D6F0A3-B8E8-54A0-E801-CE268E28B333}"/>
              </a:ext>
            </a:extLst>
          </p:cNvPr>
          <p:cNvCxnSpPr>
            <a:cxnSpLocks/>
            <a:stCxn id="55" idx="1"/>
            <a:endCxn id="52" idx="5"/>
          </p:cNvCxnSpPr>
          <p:nvPr/>
        </p:nvCxnSpPr>
        <p:spPr>
          <a:xfrm flipH="1" flipV="1">
            <a:off x="9682310" y="4590102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711F6DF-D16C-6DB5-B478-2D02145EB392}"/>
              </a:ext>
            </a:extLst>
          </p:cNvPr>
          <p:cNvCxnSpPr>
            <a:cxnSpLocks/>
            <a:stCxn id="56" idx="6"/>
            <a:endCxn id="57" idx="3"/>
          </p:cNvCxnSpPr>
          <p:nvPr/>
        </p:nvCxnSpPr>
        <p:spPr>
          <a:xfrm flipV="1">
            <a:off x="10212333" y="5404294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7969AE2-F6C2-D21F-B8D7-2EA9E5FC03BA}"/>
              </a:ext>
            </a:extLst>
          </p:cNvPr>
          <p:cNvCxnSpPr>
            <a:cxnSpLocks/>
            <a:stCxn id="53" idx="6"/>
            <a:endCxn id="51" idx="2"/>
          </p:cNvCxnSpPr>
          <p:nvPr/>
        </p:nvCxnSpPr>
        <p:spPr>
          <a:xfrm flipV="1">
            <a:off x="10920234" y="4129051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C7A70BA-ADB1-4D46-D9E3-2E6D0B067035}"/>
              </a:ext>
            </a:extLst>
          </p:cNvPr>
          <p:cNvCxnSpPr>
            <a:cxnSpLocks/>
          </p:cNvCxnSpPr>
          <p:nvPr/>
        </p:nvCxnSpPr>
        <p:spPr>
          <a:xfrm flipV="1">
            <a:off x="8098216" y="4052772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5D2795C-38F5-817F-3C86-7BB6ED32F519}"/>
              </a:ext>
            </a:extLst>
          </p:cNvPr>
          <p:cNvCxnSpPr>
            <a:cxnSpLocks/>
          </p:cNvCxnSpPr>
          <p:nvPr/>
        </p:nvCxnSpPr>
        <p:spPr>
          <a:xfrm flipV="1">
            <a:off x="9580487" y="3886106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CDCAC7E-D0A6-7B54-A9C5-F830D0308E70}"/>
              </a:ext>
            </a:extLst>
          </p:cNvPr>
          <p:cNvCxnSpPr>
            <a:cxnSpLocks/>
          </p:cNvCxnSpPr>
          <p:nvPr/>
        </p:nvCxnSpPr>
        <p:spPr>
          <a:xfrm flipV="1">
            <a:off x="10776234" y="4576227"/>
            <a:ext cx="0" cy="4812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6947E9-02EC-F555-567B-27721D24B093}"/>
              </a:ext>
            </a:extLst>
          </p:cNvPr>
          <p:cNvCxnSpPr>
            <a:cxnSpLocks/>
          </p:cNvCxnSpPr>
          <p:nvPr/>
        </p:nvCxnSpPr>
        <p:spPr>
          <a:xfrm flipV="1">
            <a:off x="11859853" y="3504956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7B041DB-2E62-41A9-5D56-0942A35BDCC9}"/>
              </a:ext>
            </a:extLst>
          </p:cNvPr>
          <p:cNvCxnSpPr>
            <a:cxnSpLocks/>
          </p:cNvCxnSpPr>
          <p:nvPr/>
        </p:nvCxnSpPr>
        <p:spPr>
          <a:xfrm flipV="1">
            <a:off x="10102142" y="6062307"/>
            <a:ext cx="0" cy="4812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5D1B7B7-838A-49EF-7A57-6705D032B598}"/>
              </a:ext>
            </a:extLst>
          </p:cNvPr>
          <p:cNvCxnSpPr>
            <a:cxnSpLocks/>
          </p:cNvCxnSpPr>
          <p:nvPr/>
        </p:nvCxnSpPr>
        <p:spPr>
          <a:xfrm flipV="1">
            <a:off x="11088081" y="4684559"/>
            <a:ext cx="0" cy="4812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BC112D-B4E2-9B31-3ED9-2E8F22E3E28D}"/>
              </a:ext>
            </a:extLst>
          </p:cNvPr>
          <p:cNvCxnSpPr>
            <a:cxnSpLocks/>
          </p:cNvCxnSpPr>
          <p:nvPr/>
        </p:nvCxnSpPr>
        <p:spPr>
          <a:xfrm flipV="1">
            <a:off x="10225042" y="5205832"/>
            <a:ext cx="0" cy="4812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7C2B0C-209C-D5CB-CB47-FDE4FFDB186D}"/>
              </a:ext>
            </a:extLst>
          </p:cNvPr>
          <p:cNvCxnSpPr>
            <a:cxnSpLocks/>
          </p:cNvCxnSpPr>
          <p:nvPr/>
        </p:nvCxnSpPr>
        <p:spPr>
          <a:xfrm flipV="1">
            <a:off x="8821053" y="5692294"/>
            <a:ext cx="0" cy="4812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D36DBA8-6243-0724-D2D6-2B8176FFD264}"/>
              </a:ext>
            </a:extLst>
          </p:cNvPr>
          <p:cNvSpPr txBox="1"/>
          <p:nvPr/>
        </p:nvSpPr>
        <p:spPr>
          <a:xfrm>
            <a:off x="8621635" y="3412069"/>
            <a:ext cx="2893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“光滑”的“低频”信号</a:t>
            </a:r>
            <a:endParaRPr lang="en-CN" sz="1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22C4A3-3143-D4DF-F508-E9CF9ED243BB}"/>
              </a:ext>
            </a:extLst>
          </p:cNvPr>
          <p:cNvSpPr txBox="1"/>
          <p:nvPr/>
        </p:nvSpPr>
        <p:spPr>
          <a:xfrm>
            <a:off x="8542700" y="6532858"/>
            <a:ext cx="313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“不光滑”的“高频”信号</a:t>
            </a:r>
            <a:endParaRPr lang="en-CN" sz="1800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17C3163-0E65-C746-4582-2732E468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2" y="1939281"/>
            <a:ext cx="5134022" cy="37188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F7A7DF0-B35B-0730-9122-7FAC4000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72" y="2699408"/>
            <a:ext cx="4929306" cy="49400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9B03A6A-AB7E-B0D9-D5E8-FF5D2A2E5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05" y="4397105"/>
            <a:ext cx="5682848" cy="51934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D2EBCD1-EFA7-309D-B60D-CF9DA61BB0B5}"/>
              </a:ext>
            </a:extLst>
          </p:cNvPr>
          <p:cNvSpPr txBox="1"/>
          <p:nvPr/>
        </p:nvSpPr>
        <p:spPr>
          <a:xfrm>
            <a:off x="522418" y="1216919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拉普拉斯矩阵可以作为一个差分算子</a:t>
            </a:r>
            <a:endParaRPr lang="en-CN" sz="2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6F3577-E701-4F36-8E29-3AD958736875}"/>
              </a:ext>
            </a:extLst>
          </p:cNvPr>
          <p:cNvSpPr txBox="1"/>
          <p:nvPr/>
        </p:nvSpPr>
        <p:spPr>
          <a:xfrm>
            <a:off x="604434" y="3745595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拉普拉斯二次型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277751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C5AA9D8-F0A4-18C5-85CA-FC98D1B63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959" y="6638461"/>
            <a:ext cx="6166771" cy="244178"/>
          </a:xfrm>
        </p:spPr>
        <p:txBody>
          <a:bodyPr/>
          <a:lstStyle/>
          <a:p>
            <a:r>
              <a:rPr lang="en-US" altLang="en-CN" dirty="0"/>
              <a:t>University of Texas at Austin    CS395T -  Advanced Image Synthesis     Spring 2006   Don </a:t>
            </a:r>
            <a:r>
              <a:rPr lang="en-US" altLang="en-CN" dirty="0" err="1"/>
              <a:t>Fussell</a:t>
            </a:r>
            <a:endParaRPr lang="en-US" altLang="en-CN" dirty="0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315FA72-8562-B0EF-98E5-33F6A7F34A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Fourier series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E7156E59-2B62-6A06-85E9-22003B980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CN" dirty="0"/>
              <a:t>To go from f(</a:t>
            </a:r>
            <a:r>
              <a:rPr lang="en-US" altLang="en-CN" i="1" dirty="0">
                <a:sym typeface="Euclid Symbol" pitchFamily="2" charset="0"/>
              </a:rPr>
              <a:t> </a:t>
            </a:r>
            <a:r>
              <a:rPr lang="en-US" altLang="en-CN" dirty="0">
                <a:sym typeface="Euclid Symbol" pitchFamily="2" charset="0"/>
              </a:rPr>
              <a:t>) to f(</a:t>
            </a:r>
            <a:r>
              <a:rPr lang="en-US" altLang="en-CN" i="1" dirty="0">
                <a:sym typeface="Euclid Symbol" pitchFamily="2" charset="0"/>
              </a:rPr>
              <a:t>t</a:t>
            </a:r>
            <a:r>
              <a:rPr lang="en-US" altLang="en-CN" dirty="0">
                <a:sym typeface="Euclid Symbol" pitchFamily="2" charset="0"/>
              </a:rPr>
              <a:t>) substitute</a:t>
            </a:r>
          </a:p>
          <a:p>
            <a:endParaRPr lang="en-US" altLang="en-CN" dirty="0">
              <a:sym typeface="Euclid Symbol" pitchFamily="2" charset="0"/>
            </a:endParaRPr>
          </a:p>
          <a:p>
            <a:endParaRPr lang="en-US" altLang="en-CN" dirty="0">
              <a:sym typeface="Euclid Symbol" pitchFamily="2" charset="0"/>
            </a:endParaRPr>
          </a:p>
          <a:p>
            <a:r>
              <a:rPr lang="en-US" altLang="en-CN" dirty="0">
                <a:sym typeface="Euclid Symbol" pitchFamily="2" charset="0"/>
              </a:rPr>
              <a:t>To deal with the first basis vector being of length 2 instead of , rewrite as</a:t>
            </a:r>
          </a:p>
        </p:txBody>
      </p:sp>
      <p:graphicFrame>
        <p:nvGraphicFramePr>
          <p:cNvPr id="62468" name="Object 4">
            <a:extLst>
              <a:ext uri="{FF2B5EF4-FFF2-40B4-BE49-F238E27FC236}">
                <a16:creationId xmlns:a16="http://schemas.microsoft.com/office/drawing/2014/main" id="{BEA3612D-956B-19E4-7EB5-67FFFE2872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9425" y="1018820"/>
          <a:ext cx="2209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77200" imgH="9067800" progId="Equation.3">
                  <p:embed/>
                </p:oleObj>
              </mc:Choice>
              <mc:Fallback>
                <p:oleObj name="Equation" r:id="rId3" imgW="20777200" imgH="9067800" progId="Equation.3">
                  <p:embed/>
                  <p:pic>
                    <p:nvPicPr>
                      <p:cNvPr id="62468" name="Object 4">
                        <a:extLst>
                          <a:ext uri="{FF2B5EF4-FFF2-40B4-BE49-F238E27FC236}">
                            <a16:creationId xmlns:a16="http://schemas.microsoft.com/office/drawing/2014/main" id="{BEA3612D-956B-19E4-7EB5-67FFFE2872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9425" y="1018820"/>
                        <a:ext cx="22098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>
            <a:extLst>
              <a:ext uri="{FF2B5EF4-FFF2-40B4-BE49-F238E27FC236}">
                <a16:creationId xmlns:a16="http://schemas.microsoft.com/office/drawing/2014/main" id="{19000DD8-CAFB-81A3-AA42-FD7890B5BA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1" y="2057401"/>
          <a:ext cx="464661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1790600" imgH="9944100" progId="Equation.3">
                  <p:embed/>
                </p:oleObj>
              </mc:Choice>
              <mc:Fallback>
                <p:oleObj name="Equation" r:id="rId5" imgW="51790600" imgH="9944100" progId="Equation.3">
                  <p:embed/>
                  <p:pic>
                    <p:nvPicPr>
                      <p:cNvPr id="62469" name="Object 5">
                        <a:extLst>
                          <a:ext uri="{FF2B5EF4-FFF2-40B4-BE49-F238E27FC236}">
                            <a16:creationId xmlns:a16="http://schemas.microsoft.com/office/drawing/2014/main" id="{19000DD8-CAFB-81A3-AA42-FD7890B5BA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051" y="2057401"/>
                        <a:ext cx="4646613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>
            <a:extLst>
              <a:ext uri="{FF2B5EF4-FFF2-40B4-BE49-F238E27FC236}">
                <a16:creationId xmlns:a16="http://schemas.microsoft.com/office/drawing/2014/main" id="{3CC55BAC-C9AF-9358-4E69-A7D1334167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1" y="4267201"/>
          <a:ext cx="52498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8508900" imgH="9944100" progId="Equation.3">
                  <p:embed/>
                </p:oleObj>
              </mc:Choice>
              <mc:Fallback>
                <p:oleObj name="Equation" r:id="rId7" imgW="58508900" imgH="9944100" progId="Equation.3">
                  <p:embed/>
                  <p:pic>
                    <p:nvPicPr>
                      <p:cNvPr id="62470" name="Object 6">
                        <a:extLst>
                          <a:ext uri="{FF2B5EF4-FFF2-40B4-BE49-F238E27FC236}">
                            <a16:creationId xmlns:a16="http://schemas.microsoft.com/office/drawing/2014/main" id="{3CC55BAC-C9AF-9358-4E69-A7D1334167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1" y="4267201"/>
                        <a:ext cx="5249863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5AC60FA-9248-96AF-903E-E033CDA83CBD}"/>
              </a:ext>
            </a:extLst>
          </p:cNvPr>
          <p:cNvSpPr/>
          <p:nvPr/>
        </p:nvSpPr>
        <p:spPr>
          <a:xfrm>
            <a:off x="3071813" y="4071938"/>
            <a:ext cx="5900737" cy="127158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69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>
            <a:extLst>
              <a:ext uri="{FF2B5EF4-FFF2-40B4-BE49-F238E27FC236}">
                <a16:creationId xmlns:a16="http://schemas.microsoft.com/office/drawing/2014/main" id="{E6DD64EC-735E-667B-8E82-DF09EC84B2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Fourier series</a:t>
            </a:r>
          </a:p>
        </p:txBody>
      </p:sp>
      <p:sp>
        <p:nvSpPr>
          <p:cNvPr id="65539" name="Rectangle 1027">
            <a:extLst>
              <a:ext uri="{FF2B5EF4-FFF2-40B4-BE49-F238E27FC236}">
                <a16:creationId xmlns:a16="http://schemas.microsoft.com/office/drawing/2014/main" id="{D8D878F4-8862-4609-8C00-9426E3084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4434" y="2757487"/>
            <a:ext cx="10983132" cy="3419475"/>
          </a:xfrm>
        </p:spPr>
        <p:txBody>
          <a:bodyPr/>
          <a:lstStyle/>
          <a:p>
            <a:r>
              <a:rPr lang="en-US" altLang="en-CN" dirty="0"/>
              <a:t>The coefficients become</a:t>
            </a:r>
          </a:p>
        </p:txBody>
      </p:sp>
      <p:graphicFrame>
        <p:nvGraphicFramePr>
          <p:cNvPr id="65540" name="Object 1028">
            <a:extLst>
              <a:ext uri="{FF2B5EF4-FFF2-40B4-BE49-F238E27FC236}">
                <a16:creationId xmlns:a16="http://schemas.microsoft.com/office/drawing/2014/main" id="{546C588F-3CF1-0051-299B-00F451E08F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787607"/>
          <a:ext cx="3379788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744400" imgH="11404600" progId="Equation.3">
                  <p:embed/>
                </p:oleObj>
              </mc:Choice>
              <mc:Fallback>
                <p:oleObj name="Equation" r:id="rId2" imgW="37744400" imgH="11404600" progId="Equation.3">
                  <p:embed/>
                  <p:pic>
                    <p:nvPicPr>
                      <p:cNvPr id="65540" name="Object 1028">
                        <a:extLst>
                          <a:ext uri="{FF2B5EF4-FFF2-40B4-BE49-F238E27FC236}">
                            <a16:creationId xmlns:a16="http://schemas.microsoft.com/office/drawing/2014/main" id="{546C588F-3CF1-0051-299B-00F451E08F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787607"/>
                        <a:ext cx="3379788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1029">
            <a:extLst>
              <a:ext uri="{FF2B5EF4-FFF2-40B4-BE49-F238E27FC236}">
                <a16:creationId xmlns:a16="http://schemas.microsoft.com/office/drawing/2014/main" id="{A2C43E46-17A5-A914-FBD6-056C209EF5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5151437"/>
          <a:ext cx="331946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68100" imgH="11404600" progId="Equation.3">
                  <p:embed/>
                </p:oleObj>
              </mc:Choice>
              <mc:Fallback>
                <p:oleObj name="Equation" r:id="rId4" imgW="36868100" imgH="11404600" progId="Equation.3">
                  <p:embed/>
                  <p:pic>
                    <p:nvPicPr>
                      <p:cNvPr id="65541" name="Object 1029">
                        <a:extLst>
                          <a:ext uri="{FF2B5EF4-FFF2-40B4-BE49-F238E27FC236}">
                            <a16:creationId xmlns:a16="http://schemas.microsoft.com/office/drawing/2014/main" id="{A2C43E46-17A5-A914-FBD6-056C209EF5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151437"/>
                        <a:ext cx="3319463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C96C4DB-9E77-A026-4DF1-656DFACD0CD1}"/>
              </a:ext>
            </a:extLst>
          </p:cNvPr>
          <p:cNvSpPr txBox="1">
            <a:spLocks/>
          </p:cNvSpPr>
          <p:nvPr/>
        </p:nvSpPr>
        <p:spPr>
          <a:xfrm>
            <a:off x="42959" y="6638461"/>
            <a:ext cx="6166771" cy="24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CN"/>
              <a:t>University of Texas at Austin    CS395T -  Advanced Image Synthesis     Spring 2006   Don Fussell</a:t>
            </a:r>
            <a:endParaRPr lang="en-US" altLang="en-CN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ABC36864-9A7F-4A2E-CD3A-D4E2CD49E1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8181" y="1418603"/>
          <a:ext cx="52498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8508900" imgH="9944100" progId="Equation.3">
                  <p:embed/>
                </p:oleObj>
              </mc:Choice>
              <mc:Fallback>
                <p:oleObj name="Equation" r:id="rId6" imgW="58508900" imgH="9944100" progId="Equation.3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ABC36864-9A7F-4A2E-CD3A-D4E2CD49E1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181" y="1418603"/>
                        <a:ext cx="5249863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6B84F74-2D4B-EE06-1832-E6A1A8CC8357}"/>
              </a:ext>
            </a:extLst>
          </p:cNvPr>
          <p:cNvSpPr/>
          <p:nvPr/>
        </p:nvSpPr>
        <p:spPr>
          <a:xfrm>
            <a:off x="8478044" y="3420810"/>
            <a:ext cx="2543175" cy="733593"/>
          </a:xfrm>
          <a:prstGeom prst="wedgeRoundRectCallout">
            <a:avLst>
              <a:gd name="adj1" fmla="val -70833"/>
              <a:gd name="adj2" fmla="val 956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两端求积分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8BE8F-8813-AD09-A5FD-08EC20714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857" y="2845705"/>
            <a:ext cx="5348294" cy="5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2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6B7F688B-26F0-CBF0-EF2A-AF0A5B7109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Complex exponential notation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159755F-6D74-16D9-4DA4-CD9B5861B9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CN"/>
              <a:t>Euler’s formula</a:t>
            </a:r>
          </a:p>
        </p:txBody>
      </p:sp>
      <p:graphicFrame>
        <p:nvGraphicFramePr>
          <p:cNvPr id="57348" name="Object 4">
            <a:extLst>
              <a:ext uri="{FF2B5EF4-FFF2-40B4-BE49-F238E27FC236}">
                <a16:creationId xmlns:a16="http://schemas.microsoft.com/office/drawing/2014/main" id="{E18C2A9B-5740-F369-8993-3B5F29A53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7333" y="3472244"/>
          <a:ext cx="3314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845000" imgH="5270500" progId="Equation.3">
                  <p:embed/>
                </p:oleObj>
              </mc:Choice>
              <mc:Fallback>
                <p:oleObj name="Equation" r:id="rId2" imgW="29845000" imgH="5270500" progId="Equation.3">
                  <p:embed/>
                  <p:pic>
                    <p:nvPicPr>
                      <p:cNvPr id="57348" name="Object 4">
                        <a:extLst>
                          <a:ext uri="{FF2B5EF4-FFF2-40B4-BE49-F238E27FC236}">
                            <a16:creationId xmlns:a16="http://schemas.microsoft.com/office/drawing/2014/main" id="{E18C2A9B-5740-F369-8993-3B5F29A53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7333" y="3472244"/>
                        <a:ext cx="33147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52" name="Picture 8">
            <a:extLst>
              <a:ext uri="{FF2B5EF4-FFF2-40B4-BE49-F238E27FC236}">
                <a16:creationId xmlns:a16="http://schemas.microsoft.com/office/drawing/2014/main" id="{39A5750F-3D5A-4404-B24B-065C383B4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1"/>
            <a:ext cx="4419600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C087A2D-A657-B9B3-8E89-F47E108E6D6B}"/>
              </a:ext>
            </a:extLst>
          </p:cNvPr>
          <p:cNvSpPr txBox="1">
            <a:spLocks/>
          </p:cNvSpPr>
          <p:nvPr/>
        </p:nvSpPr>
        <p:spPr>
          <a:xfrm>
            <a:off x="42959" y="6638461"/>
            <a:ext cx="6166771" cy="24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CN"/>
              <a:t>University of Texas at Austin    CS395T -  Advanced Image Synthesis     Spring 2006   Don Fussell</a:t>
            </a:r>
            <a:endParaRPr lang="en-US" altLang="en-CN" dirty="0"/>
          </a:p>
        </p:txBody>
      </p:sp>
    </p:spTree>
    <p:extLst>
      <p:ext uri="{BB962C8B-B14F-4D97-AF65-F5344CB8AC3E}">
        <p14:creationId xmlns:p14="http://schemas.microsoft.com/office/powerpoint/2010/main" val="2339777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A836B2A-752B-EE2C-3BBF-11915E88B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Euler’s formula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FFD0DBBA-FB4C-8C29-CB96-10B5CC8853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4434" y="1343192"/>
            <a:ext cx="7772400" cy="5029200"/>
          </a:xfrm>
        </p:spPr>
        <p:txBody>
          <a:bodyPr/>
          <a:lstStyle/>
          <a:p>
            <a:r>
              <a:rPr lang="en-US" altLang="en-CN" dirty="0"/>
              <a:t>Taylor series expansions</a:t>
            </a:r>
          </a:p>
          <a:p>
            <a:endParaRPr lang="en-US" altLang="en-CN" dirty="0"/>
          </a:p>
          <a:p>
            <a:r>
              <a:rPr lang="en-US" altLang="en-CN" dirty="0"/>
              <a:t>Even function ( f(</a:t>
            </a:r>
            <a:r>
              <a:rPr lang="en-US" altLang="en-CN" i="1" dirty="0"/>
              <a:t>x</a:t>
            </a:r>
            <a:r>
              <a:rPr lang="en-US" altLang="en-CN" dirty="0"/>
              <a:t>) = f(-</a:t>
            </a:r>
            <a:r>
              <a:rPr lang="en-US" altLang="en-CN" i="1" dirty="0"/>
              <a:t>x</a:t>
            </a:r>
            <a:r>
              <a:rPr lang="en-US" altLang="en-CN" dirty="0"/>
              <a:t>) )</a:t>
            </a:r>
          </a:p>
          <a:p>
            <a:endParaRPr lang="en-US" altLang="en-CN" dirty="0"/>
          </a:p>
          <a:p>
            <a:r>
              <a:rPr lang="en-US" altLang="en-CN" dirty="0"/>
              <a:t>Odd function ( f(</a:t>
            </a:r>
            <a:r>
              <a:rPr lang="en-US" altLang="en-CN" i="1" dirty="0"/>
              <a:t>x</a:t>
            </a:r>
            <a:r>
              <a:rPr lang="en-US" altLang="en-CN" dirty="0"/>
              <a:t>) = -f(-</a:t>
            </a:r>
            <a:r>
              <a:rPr lang="en-US" altLang="en-CN" i="1" dirty="0"/>
              <a:t>x</a:t>
            </a:r>
            <a:r>
              <a:rPr lang="en-US" altLang="en-CN" dirty="0"/>
              <a:t>) )</a:t>
            </a:r>
          </a:p>
        </p:txBody>
      </p:sp>
      <p:graphicFrame>
        <p:nvGraphicFramePr>
          <p:cNvPr id="59396" name="Object 4">
            <a:extLst>
              <a:ext uri="{FF2B5EF4-FFF2-40B4-BE49-F238E27FC236}">
                <a16:creationId xmlns:a16="http://schemas.microsoft.com/office/drawing/2014/main" id="{F3FA58C7-B2B4-E62A-8F06-0AC850509A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1512492"/>
          <a:ext cx="36417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373300" imgH="9652000" progId="Equation.3">
                  <p:embed/>
                </p:oleObj>
              </mc:Choice>
              <mc:Fallback>
                <p:oleObj name="Equation" r:id="rId2" imgW="40373300" imgH="9652000" progId="Equation.3">
                  <p:embed/>
                  <p:pic>
                    <p:nvPicPr>
                      <p:cNvPr id="59396" name="Object 4">
                        <a:extLst>
                          <a:ext uri="{FF2B5EF4-FFF2-40B4-BE49-F238E27FC236}">
                            <a16:creationId xmlns:a16="http://schemas.microsoft.com/office/drawing/2014/main" id="{F3FA58C7-B2B4-E62A-8F06-0AC850509A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512492"/>
                        <a:ext cx="3641725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5">
            <a:extLst>
              <a:ext uri="{FF2B5EF4-FFF2-40B4-BE49-F238E27FC236}">
                <a16:creationId xmlns:a16="http://schemas.microsoft.com/office/drawing/2014/main" id="{6899A3EA-98BE-55C9-46BF-01B960D74B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2234" y="2668671"/>
          <a:ext cx="4386263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7980600" imgH="9652000" progId="Equation.3">
                  <p:embed/>
                </p:oleObj>
              </mc:Choice>
              <mc:Fallback>
                <p:oleObj name="Equation" r:id="rId4" imgW="47980600" imgH="9652000" progId="Equation.3">
                  <p:embed/>
                  <p:pic>
                    <p:nvPicPr>
                      <p:cNvPr id="59397" name="Object 5">
                        <a:extLst>
                          <a:ext uri="{FF2B5EF4-FFF2-40B4-BE49-F238E27FC236}">
                            <a16:creationId xmlns:a16="http://schemas.microsoft.com/office/drawing/2014/main" id="{6899A3EA-98BE-55C9-46BF-01B960D74B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2234" y="2668671"/>
                        <a:ext cx="4386263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6">
            <a:extLst>
              <a:ext uri="{FF2B5EF4-FFF2-40B4-BE49-F238E27FC236}">
                <a16:creationId xmlns:a16="http://schemas.microsoft.com/office/drawing/2014/main" id="{3328181D-4BFA-87DE-75FF-272631086F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3962401"/>
          <a:ext cx="43434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7980600" imgH="9652000" progId="Equation.3">
                  <p:embed/>
                </p:oleObj>
              </mc:Choice>
              <mc:Fallback>
                <p:oleObj name="Equation" r:id="rId6" imgW="47980600" imgH="9652000" progId="Equation.3">
                  <p:embed/>
                  <p:pic>
                    <p:nvPicPr>
                      <p:cNvPr id="59398" name="Object 6">
                        <a:extLst>
                          <a:ext uri="{FF2B5EF4-FFF2-40B4-BE49-F238E27FC236}">
                            <a16:creationId xmlns:a16="http://schemas.microsoft.com/office/drawing/2014/main" id="{3328181D-4BFA-87DE-75FF-272631086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962401"/>
                        <a:ext cx="43434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0" name="Object 8">
            <a:extLst>
              <a:ext uri="{FF2B5EF4-FFF2-40B4-BE49-F238E27FC236}">
                <a16:creationId xmlns:a16="http://schemas.microsoft.com/office/drawing/2014/main" id="{F17FF4B1-781A-476B-C34E-22C6FE9260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6968" y="4942054"/>
          <a:ext cx="6291263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4363600" imgH="14630400" progId="Equation.3">
                  <p:embed/>
                </p:oleObj>
              </mc:Choice>
              <mc:Fallback>
                <p:oleObj name="Equation" r:id="rId8" imgW="64363600" imgH="14630400" progId="Equation.3">
                  <p:embed/>
                  <p:pic>
                    <p:nvPicPr>
                      <p:cNvPr id="59400" name="Object 8">
                        <a:extLst>
                          <a:ext uri="{FF2B5EF4-FFF2-40B4-BE49-F238E27FC236}">
                            <a16:creationId xmlns:a16="http://schemas.microsoft.com/office/drawing/2014/main" id="{F17FF4B1-781A-476B-C34E-22C6FE9260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968" y="4942054"/>
                        <a:ext cx="6291263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E78B52-7AF9-EB64-5C74-13F9564EC86D}"/>
              </a:ext>
            </a:extLst>
          </p:cNvPr>
          <p:cNvSpPr txBox="1">
            <a:spLocks/>
          </p:cNvSpPr>
          <p:nvPr/>
        </p:nvSpPr>
        <p:spPr>
          <a:xfrm>
            <a:off x="42959" y="6638461"/>
            <a:ext cx="6166771" cy="24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CN"/>
              <a:t>University of Texas at Austin    CS395T -  Advanced Image Synthesis     Spring 2006   Don Fussell</a:t>
            </a:r>
            <a:endParaRPr lang="en-US" altLang="en-CN" dirty="0"/>
          </a:p>
        </p:txBody>
      </p:sp>
    </p:spTree>
    <p:extLst>
      <p:ext uri="{BB962C8B-B14F-4D97-AF65-F5344CB8AC3E}">
        <p14:creationId xmlns:p14="http://schemas.microsoft.com/office/powerpoint/2010/main" val="986610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9BEA7368-C0B3-E7EF-197C-4714C685C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Complex exponential form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7216ADA1-8892-36AC-6989-F1B94A2E9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CN" dirty="0"/>
              <a:t>Consider the expression</a:t>
            </a:r>
          </a:p>
          <a:p>
            <a:endParaRPr lang="en-US" altLang="en-CN" dirty="0"/>
          </a:p>
          <a:p>
            <a:endParaRPr lang="en-US" altLang="en-CN" dirty="0"/>
          </a:p>
          <a:p>
            <a:endParaRPr lang="en-US" altLang="en-CN" dirty="0"/>
          </a:p>
          <a:p>
            <a:endParaRPr lang="en-US" altLang="en-CN" dirty="0"/>
          </a:p>
          <a:p>
            <a:r>
              <a:rPr lang="en-US" altLang="en-CN" dirty="0"/>
              <a:t>So</a:t>
            </a:r>
          </a:p>
          <a:p>
            <a:r>
              <a:rPr lang="en-US" altLang="en-CN" dirty="0"/>
              <a:t>Since </a:t>
            </a:r>
            <a:r>
              <a:rPr lang="en-US" altLang="en-CN" i="1" dirty="0"/>
              <a:t>a</a:t>
            </a:r>
            <a:r>
              <a:rPr lang="en-US" altLang="en-CN" i="1" baseline="-25000" dirty="0"/>
              <a:t>n</a:t>
            </a:r>
            <a:r>
              <a:rPr lang="en-US" altLang="en-CN" dirty="0"/>
              <a:t> and </a:t>
            </a:r>
            <a:r>
              <a:rPr lang="en-US" altLang="en-CN" i="1" dirty="0"/>
              <a:t>b</a:t>
            </a:r>
            <a:r>
              <a:rPr lang="en-US" altLang="en-CN" i="1" baseline="-25000" dirty="0"/>
              <a:t>n</a:t>
            </a:r>
            <a:r>
              <a:rPr lang="en-US" altLang="en-CN" i="1" dirty="0"/>
              <a:t> </a:t>
            </a:r>
            <a:r>
              <a:rPr lang="en-US" altLang="en-CN" dirty="0"/>
              <a:t>are real, we can let</a:t>
            </a:r>
          </a:p>
          <a:p>
            <a:pPr>
              <a:buFontTx/>
              <a:buNone/>
            </a:pPr>
            <a:r>
              <a:rPr lang="en-US" altLang="en-CN" dirty="0"/>
              <a:t>	and get</a:t>
            </a:r>
          </a:p>
        </p:txBody>
      </p:sp>
      <p:graphicFrame>
        <p:nvGraphicFramePr>
          <p:cNvPr id="64516" name="Object 4">
            <a:extLst>
              <a:ext uri="{FF2B5EF4-FFF2-40B4-BE49-F238E27FC236}">
                <a16:creationId xmlns:a16="http://schemas.microsoft.com/office/drawing/2014/main" id="{F6DE2DD4-0764-8116-12D4-DA4F518473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1905000"/>
          <a:ext cx="666750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015600" imgH="20485100" progId="Equation.3">
                  <p:embed/>
                </p:oleObj>
              </mc:Choice>
              <mc:Fallback>
                <p:oleObj name="Equation" r:id="rId2" imgW="74015600" imgH="20485100" progId="Equation.3">
                  <p:embed/>
                  <p:pic>
                    <p:nvPicPr>
                      <p:cNvPr id="64516" name="Object 4">
                        <a:extLst>
                          <a:ext uri="{FF2B5EF4-FFF2-40B4-BE49-F238E27FC236}">
                            <a16:creationId xmlns:a16="http://schemas.microsoft.com/office/drawing/2014/main" id="{F6DE2DD4-0764-8116-12D4-DA4F518473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05000"/>
                        <a:ext cx="6667500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>
            <a:extLst>
              <a:ext uri="{FF2B5EF4-FFF2-40B4-BE49-F238E27FC236}">
                <a16:creationId xmlns:a16="http://schemas.microsoft.com/office/drawing/2014/main" id="{CDD0D3CC-AB9C-DFE4-482E-151CAA408F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2451" y="3855310"/>
          <a:ext cx="5257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2082700" imgH="5270500" progId="Equation.3">
                  <p:embed/>
                </p:oleObj>
              </mc:Choice>
              <mc:Fallback>
                <p:oleObj name="Equation" r:id="rId4" imgW="52082700" imgH="5270500" progId="Equation.3">
                  <p:embed/>
                  <p:pic>
                    <p:nvPicPr>
                      <p:cNvPr id="64517" name="Object 5">
                        <a:extLst>
                          <a:ext uri="{FF2B5EF4-FFF2-40B4-BE49-F238E27FC236}">
                            <a16:creationId xmlns:a16="http://schemas.microsoft.com/office/drawing/2014/main" id="{CDD0D3CC-AB9C-DFE4-482E-151CAA408F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51" y="3855310"/>
                        <a:ext cx="5257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6">
            <a:extLst>
              <a:ext uri="{FF2B5EF4-FFF2-40B4-BE49-F238E27FC236}">
                <a16:creationId xmlns:a16="http://schemas.microsoft.com/office/drawing/2014/main" id="{D4DB3888-57C9-660F-2F83-C27B392CA4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3983" y="4388710"/>
          <a:ext cx="12192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877800" imgH="5854700" progId="Equation.3">
                  <p:embed/>
                </p:oleObj>
              </mc:Choice>
              <mc:Fallback>
                <p:oleObj name="Equation" r:id="rId6" imgW="12877800" imgH="5854700" progId="Equation.3">
                  <p:embed/>
                  <p:pic>
                    <p:nvPicPr>
                      <p:cNvPr id="64518" name="Object 6">
                        <a:extLst>
                          <a:ext uri="{FF2B5EF4-FFF2-40B4-BE49-F238E27FC236}">
                            <a16:creationId xmlns:a16="http://schemas.microsoft.com/office/drawing/2014/main" id="{D4DB3888-57C9-660F-2F83-C27B392CA4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983" y="4388710"/>
                        <a:ext cx="12192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>
            <a:extLst>
              <a:ext uri="{FF2B5EF4-FFF2-40B4-BE49-F238E27FC236}">
                <a16:creationId xmlns:a16="http://schemas.microsoft.com/office/drawing/2014/main" id="{AECFF45B-A26D-4288-8942-B18C151298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5699" y="4918179"/>
          <a:ext cx="52054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1790600" imgH="14630400" progId="Equation.3">
                  <p:embed/>
                </p:oleObj>
              </mc:Choice>
              <mc:Fallback>
                <p:oleObj name="Equation" r:id="rId8" imgW="51790600" imgH="14630400" progId="Equation.3">
                  <p:embed/>
                  <p:pic>
                    <p:nvPicPr>
                      <p:cNvPr id="64519" name="Object 7">
                        <a:extLst>
                          <a:ext uri="{FF2B5EF4-FFF2-40B4-BE49-F238E27FC236}">
                            <a16:creationId xmlns:a16="http://schemas.microsoft.com/office/drawing/2014/main" id="{AECFF45B-A26D-4288-8942-B18C151298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699" y="4918179"/>
                        <a:ext cx="5205412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51EFA0A-925C-FC71-1B5F-2CE4F959FADB}"/>
              </a:ext>
            </a:extLst>
          </p:cNvPr>
          <p:cNvSpPr txBox="1">
            <a:spLocks/>
          </p:cNvSpPr>
          <p:nvPr/>
        </p:nvSpPr>
        <p:spPr>
          <a:xfrm>
            <a:off x="42959" y="6638461"/>
            <a:ext cx="6166771" cy="24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CN"/>
              <a:t>University of Texas at Austin    CS395T -  Advanced Image Synthesis     Spring 2006   Don Fussell</a:t>
            </a:r>
            <a:endParaRPr lang="en-US" altLang="en-CN" dirty="0"/>
          </a:p>
        </p:txBody>
      </p:sp>
    </p:spTree>
    <p:extLst>
      <p:ext uri="{BB962C8B-B14F-4D97-AF65-F5344CB8AC3E}">
        <p14:creationId xmlns:p14="http://schemas.microsoft.com/office/powerpoint/2010/main" val="112242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F65D2DF8-C915-7F48-8D2B-0C4EE67505CA}"/>
              </a:ext>
            </a:extLst>
          </p:cNvPr>
          <p:cNvSpPr/>
          <p:nvPr/>
        </p:nvSpPr>
        <p:spPr>
          <a:xfrm>
            <a:off x="2253870" y="2103472"/>
            <a:ext cx="1237720" cy="1237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7D1E4A3-3FC7-CC4D-BEC5-83A4E1864AE3}"/>
              </a:ext>
            </a:extLst>
          </p:cNvPr>
          <p:cNvSpPr/>
          <p:nvPr/>
        </p:nvSpPr>
        <p:spPr>
          <a:xfrm>
            <a:off x="2848304" y="1261242"/>
            <a:ext cx="2753711" cy="3237187"/>
          </a:xfrm>
          <a:custGeom>
            <a:avLst/>
            <a:gdLst>
              <a:gd name="connsiteX0" fmla="*/ 0 w 2753711"/>
              <a:gd name="connsiteY0" fmla="*/ 725214 h 3237187"/>
              <a:gd name="connsiteX1" fmla="*/ 0 w 2753711"/>
              <a:gd name="connsiteY1" fmla="*/ 725214 h 3237187"/>
              <a:gd name="connsiteX2" fmla="*/ 21021 w 2753711"/>
              <a:gd name="connsiteY2" fmla="*/ 630621 h 3237187"/>
              <a:gd name="connsiteX3" fmla="*/ 52552 w 2753711"/>
              <a:gd name="connsiteY3" fmla="*/ 588580 h 3237187"/>
              <a:gd name="connsiteX4" fmla="*/ 105104 w 2753711"/>
              <a:gd name="connsiteY4" fmla="*/ 525518 h 3237187"/>
              <a:gd name="connsiteX5" fmla="*/ 115614 w 2753711"/>
              <a:gd name="connsiteY5" fmla="*/ 493987 h 3237187"/>
              <a:gd name="connsiteX6" fmla="*/ 168166 w 2753711"/>
              <a:gd name="connsiteY6" fmla="*/ 430925 h 3237187"/>
              <a:gd name="connsiteX7" fmla="*/ 210207 w 2753711"/>
              <a:gd name="connsiteY7" fmla="*/ 378373 h 3237187"/>
              <a:gd name="connsiteX8" fmla="*/ 262759 w 2753711"/>
              <a:gd name="connsiteY8" fmla="*/ 325821 h 3237187"/>
              <a:gd name="connsiteX9" fmla="*/ 304800 w 2753711"/>
              <a:gd name="connsiteY9" fmla="*/ 262759 h 3237187"/>
              <a:gd name="connsiteX10" fmla="*/ 399394 w 2753711"/>
              <a:gd name="connsiteY10" fmla="*/ 199697 h 3237187"/>
              <a:gd name="connsiteX11" fmla="*/ 430925 w 2753711"/>
              <a:gd name="connsiteY11" fmla="*/ 178676 h 3237187"/>
              <a:gd name="connsiteX12" fmla="*/ 462456 w 2753711"/>
              <a:gd name="connsiteY12" fmla="*/ 157656 h 3237187"/>
              <a:gd name="connsiteX13" fmla="*/ 504497 w 2753711"/>
              <a:gd name="connsiteY13" fmla="*/ 126125 h 3237187"/>
              <a:gd name="connsiteX14" fmla="*/ 546538 w 2753711"/>
              <a:gd name="connsiteY14" fmla="*/ 105104 h 3237187"/>
              <a:gd name="connsiteX15" fmla="*/ 609600 w 2753711"/>
              <a:gd name="connsiteY15" fmla="*/ 52552 h 3237187"/>
              <a:gd name="connsiteX16" fmla="*/ 672663 w 2753711"/>
              <a:gd name="connsiteY16" fmla="*/ 31531 h 3237187"/>
              <a:gd name="connsiteX17" fmla="*/ 704194 w 2753711"/>
              <a:gd name="connsiteY17" fmla="*/ 21021 h 3237187"/>
              <a:gd name="connsiteX18" fmla="*/ 735725 w 2753711"/>
              <a:gd name="connsiteY18" fmla="*/ 10511 h 3237187"/>
              <a:gd name="connsiteX19" fmla="*/ 788276 w 2753711"/>
              <a:gd name="connsiteY19" fmla="*/ 0 h 3237187"/>
              <a:gd name="connsiteX20" fmla="*/ 1019504 w 2753711"/>
              <a:gd name="connsiteY20" fmla="*/ 10511 h 3237187"/>
              <a:gd name="connsiteX21" fmla="*/ 1082566 w 2753711"/>
              <a:gd name="connsiteY21" fmla="*/ 31531 h 3237187"/>
              <a:gd name="connsiteX22" fmla="*/ 1114097 w 2753711"/>
              <a:gd name="connsiteY22" fmla="*/ 52552 h 3237187"/>
              <a:gd name="connsiteX23" fmla="*/ 1145628 w 2753711"/>
              <a:gd name="connsiteY23" fmla="*/ 63062 h 3237187"/>
              <a:gd name="connsiteX24" fmla="*/ 1208690 w 2753711"/>
              <a:gd name="connsiteY24" fmla="*/ 105104 h 3237187"/>
              <a:gd name="connsiteX25" fmla="*/ 1240221 w 2753711"/>
              <a:gd name="connsiteY25" fmla="*/ 126125 h 3237187"/>
              <a:gd name="connsiteX26" fmla="*/ 1271752 w 2753711"/>
              <a:gd name="connsiteY26" fmla="*/ 157656 h 3237187"/>
              <a:gd name="connsiteX27" fmla="*/ 1334814 w 2753711"/>
              <a:gd name="connsiteY27" fmla="*/ 199697 h 3237187"/>
              <a:gd name="connsiteX28" fmla="*/ 1376856 w 2753711"/>
              <a:gd name="connsiteY28" fmla="*/ 262759 h 3237187"/>
              <a:gd name="connsiteX29" fmla="*/ 1408387 w 2753711"/>
              <a:gd name="connsiteY29" fmla="*/ 325821 h 3237187"/>
              <a:gd name="connsiteX30" fmla="*/ 1450428 w 2753711"/>
              <a:gd name="connsiteY30" fmla="*/ 451945 h 3237187"/>
              <a:gd name="connsiteX31" fmla="*/ 1460938 w 2753711"/>
              <a:gd name="connsiteY31" fmla="*/ 483476 h 3237187"/>
              <a:gd name="connsiteX32" fmla="*/ 1481959 w 2753711"/>
              <a:gd name="connsiteY32" fmla="*/ 515007 h 3237187"/>
              <a:gd name="connsiteX33" fmla="*/ 1492469 w 2753711"/>
              <a:gd name="connsiteY33" fmla="*/ 557049 h 3237187"/>
              <a:gd name="connsiteX34" fmla="*/ 1502980 w 2753711"/>
              <a:gd name="connsiteY34" fmla="*/ 588580 h 3237187"/>
              <a:gd name="connsiteX35" fmla="*/ 1524000 w 2753711"/>
              <a:gd name="connsiteY35" fmla="*/ 672662 h 3237187"/>
              <a:gd name="connsiteX36" fmla="*/ 1545021 w 2753711"/>
              <a:gd name="connsiteY36" fmla="*/ 735725 h 3237187"/>
              <a:gd name="connsiteX37" fmla="*/ 1555531 w 2753711"/>
              <a:gd name="connsiteY37" fmla="*/ 767256 h 3237187"/>
              <a:gd name="connsiteX38" fmla="*/ 1576552 w 2753711"/>
              <a:gd name="connsiteY38" fmla="*/ 798787 h 3237187"/>
              <a:gd name="connsiteX39" fmla="*/ 1618594 w 2753711"/>
              <a:gd name="connsiteY39" fmla="*/ 893380 h 3237187"/>
              <a:gd name="connsiteX40" fmla="*/ 1650125 w 2753711"/>
              <a:gd name="connsiteY40" fmla="*/ 956442 h 3237187"/>
              <a:gd name="connsiteX41" fmla="*/ 1671145 w 2753711"/>
              <a:gd name="connsiteY41" fmla="*/ 1008993 h 3237187"/>
              <a:gd name="connsiteX42" fmla="*/ 1681656 w 2753711"/>
              <a:gd name="connsiteY42" fmla="*/ 1040525 h 3237187"/>
              <a:gd name="connsiteX43" fmla="*/ 1713187 w 2753711"/>
              <a:gd name="connsiteY43" fmla="*/ 1082566 h 3237187"/>
              <a:gd name="connsiteX44" fmla="*/ 1734207 w 2753711"/>
              <a:gd name="connsiteY44" fmla="*/ 1114097 h 3237187"/>
              <a:gd name="connsiteX45" fmla="*/ 1797269 w 2753711"/>
              <a:gd name="connsiteY45" fmla="*/ 1177159 h 3237187"/>
              <a:gd name="connsiteX46" fmla="*/ 1839311 w 2753711"/>
              <a:gd name="connsiteY46" fmla="*/ 1240221 h 3237187"/>
              <a:gd name="connsiteX47" fmla="*/ 1902373 w 2753711"/>
              <a:gd name="connsiteY47" fmla="*/ 1303283 h 3237187"/>
              <a:gd name="connsiteX48" fmla="*/ 1933904 w 2753711"/>
              <a:gd name="connsiteY48" fmla="*/ 1324304 h 3237187"/>
              <a:gd name="connsiteX49" fmla="*/ 1965435 w 2753711"/>
              <a:gd name="connsiteY49" fmla="*/ 1355835 h 3237187"/>
              <a:gd name="connsiteX50" fmla="*/ 1996966 w 2753711"/>
              <a:gd name="connsiteY50" fmla="*/ 1376856 h 3237187"/>
              <a:gd name="connsiteX51" fmla="*/ 2060028 w 2753711"/>
              <a:gd name="connsiteY51" fmla="*/ 1429407 h 3237187"/>
              <a:gd name="connsiteX52" fmla="*/ 2081049 w 2753711"/>
              <a:gd name="connsiteY52" fmla="*/ 1460938 h 3237187"/>
              <a:gd name="connsiteX53" fmla="*/ 2144111 w 2753711"/>
              <a:gd name="connsiteY53" fmla="*/ 1502980 h 3237187"/>
              <a:gd name="connsiteX54" fmla="*/ 2165131 w 2753711"/>
              <a:gd name="connsiteY54" fmla="*/ 1534511 h 3237187"/>
              <a:gd name="connsiteX55" fmla="*/ 2259725 w 2753711"/>
              <a:gd name="connsiteY55" fmla="*/ 1597573 h 3237187"/>
              <a:gd name="connsiteX56" fmla="*/ 2301766 w 2753711"/>
              <a:gd name="connsiteY56" fmla="*/ 1629104 h 3237187"/>
              <a:gd name="connsiteX57" fmla="*/ 2322787 w 2753711"/>
              <a:gd name="connsiteY57" fmla="*/ 1660635 h 3237187"/>
              <a:gd name="connsiteX58" fmla="*/ 2354318 w 2753711"/>
              <a:gd name="connsiteY58" fmla="*/ 1681656 h 3237187"/>
              <a:gd name="connsiteX59" fmla="*/ 2396359 w 2753711"/>
              <a:gd name="connsiteY59" fmla="*/ 1723697 h 3237187"/>
              <a:gd name="connsiteX60" fmla="*/ 2459421 w 2753711"/>
              <a:gd name="connsiteY60" fmla="*/ 1765738 h 3237187"/>
              <a:gd name="connsiteX61" fmla="*/ 2532994 w 2753711"/>
              <a:gd name="connsiteY61" fmla="*/ 1818290 h 3237187"/>
              <a:gd name="connsiteX62" fmla="*/ 2596056 w 2753711"/>
              <a:gd name="connsiteY62" fmla="*/ 1870842 h 3237187"/>
              <a:gd name="connsiteX63" fmla="*/ 2669628 w 2753711"/>
              <a:gd name="connsiteY63" fmla="*/ 1965435 h 3237187"/>
              <a:gd name="connsiteX64" fmla="*/ 2711669 w 2753711"/>
              <a:gd name="connsiteY64" fmla="*/ 2028497 h 3237187"/>
              <a:gd name="connsiteX65" fmla="*/ 2732690 w 2753711"/>
              <a:gd name="connsiteY65" fmla="*/ 2060028 h 3237187"/>
              <a:gd name="connsiteX66" fmla="*/ 2753711 w 2753711"/>
              <a:gd name="connsiteY66" fmla="*/ 2133600 h 3237187"/>
              <a:gd name="connsiteX67" fmla="*/ 2743200 w 2753711"/>
              <a:gd name="connsiteY67" fmla="*/ 2280745 h 3237187"/>
              <a:gd name="connsiteX68" fmla="*/ 2732690 w 2753711"/>
              <a:gd name="connsiteY68" fmla="*/ 2322787 h 3237187"/>
              <a:gd name="connsiteX69" fmla="*/ 2690649 w 2753711"/>
              <a:gd name="connsiteY69" fmla="*/ 2385849 h 3237187"/>
              <a:gd name="connsiteX70" fmla="*/ 2669628 w 2753711"/>
              <a:gd name="connsiteY70" fmla="*/ 2417380 h 3237187"/>
              <a:gd name="connsiteX71" fmla="*/ 2648607 w 2753711"/>
              <a:gd name="connsiteY71" fmla="*/ 2448911 h 3237187"/>
              <a:gd name="connsiteX72" fmla="*/ 2585545 w 2753711"/>
              <a:gd name="connsiteY72" fmla="*/ 2501462 h 3237187"/>
              <a:gd name="connsiteX73" fmla="*/ 2490952 w 2753711"/>
              <a:gd name="connsiteY73" fmla="*/ 2575035 h 3237187"/>
              <a:gd name="connsiteX74" fmla="*/ 2459421 w 2753711"/>
              <a:gd name="connsiteY74" fmla="*/ 2596056 h 3237187"/>
              <a:gd name="connsiteX75" fmla="*/ 2427890 w 2753711"/>
              <a:gd name="connsiteY75" fmla="*/ 2627587 h 3237187"/>
              <a:gd name="connsiteX76" fmla="*/ 2396359 w 2753711"/>
              <a:gd name="connsiteY76" fmla="*/ 2638097 h 3237187"/>
              <a:gd name="connsiteX77" fmla="*/ 2364828 w 2753711"/>
              <a:gd name="connsiteY77" fmla="*/ 2669628 h 3237187"/>
              <a:gd name="connsiteX78" fmla="*/ 2301766 w 2753711"/>
              <a:gd name="connsiteY78" fmla="*/ 2711669 h 3237187"/>
              <a:gd name="connsiteX79" fmla="*/ 2270235 w 2753711"/>
              <a:gd name="connsiteY79" fmla="*/ 2732690 h 3237187"/>
              <a:gd name="connsiteX80" fmla="*/ 2207173 w 2753711"/>
              <a:gd name="connsiteY80" fmla="*/ 2774731 h 3237187"/>
              <a:gd name="connsiteX81" fmla="*/ 2123090 w 2753711"/>
              <a:gd name="connsiteY81" fmla="*/ 2816773 h 3237187"/>
              <a:gd name="connsiteX82" fmla="*/ 2060028 w 2753711"/>
              <a:gd name="connsiteY82" fmla="*/ 2869325 h 3237187"/>
              <a:gd name="connsiteX83" fmla="*/ 2017987 w 2753711"/>
              <a:gd name="connsiteY83" fmla="*/ 2911366 h 3237187"/>
              <a:gd name="connsiteX84" fmla="*/ 1975945 w 2753711"/>
              <a:gd name="connsiteY84" fmla="*/ 2942897 h 3237187"/>
              <a:gd name="connsiteX85" fmla="*/ 1944414 w 2753711"/>
              <a:gd name="connsiteY85" fmla="*/ 2963918 h 3237187"/>
              <a:gd name="connsiteX86" fmla="*/ 1912883 w 2753711"/>
              <a:gd name="connsiteY86" fmla="*/ 2995449 h 3237187"/>
              <a:gd name="connsiteX87" fmla="*/ 1849821 w 2753711"/>
              <a:gd name="connsiteY87" fmla="*/ 3037490 h 3237187"/>
              <a:gd name="connsiteX88" fmla="*/ 1818290 w 2753711"/>
              <a:gd name="connsiteY88" fmla="*/ 3058511 h 3237187"/>
              <a:gd name="connsiteX89" fmla="*/ 1786759 w 2753711"/>
              <a:gd name="connsiteY89" fmla="*/ 3090042 h 3237187"/>
              <a:gd name="connsiteX90" fmla="*/ 1723697 w 2753711"/>
              <a:gd name="connsiteY90" fmla="*/ 3111062 h 3237187"/>
              <a:gd name="connsiteX91" fmla="*/ 1629104 w 2753711"/>
              <a:gd name="connsiteY91" fmla="*/ 3153104 h 3237187"/>
              <a:gd name="connsiteX92" fmla="*/ 1524000 w 2753711"/>
              <a:gd name="connsiteY92" fmla="*/ 3184635 h 3237187"/>
              <a:gd name="connsiteX93" fmla="*/ 1439918 w 2753711"/>
              <a:gd name="connsiteY93" fmla="*/ 3195145 h 3237187"/>
              <a:gd name="connsiteX94" fmla="*/ 1271752 w 2753711"/>
              <a:gd name="connsiteY94" fmla="*/ 3226676 h 3237187"/>
              <a:gd name="connsiteX95" fmla="*/ 1166649 w 2753711"/>
              <a:gd name="connsiteY95" fmla="*/ 3237187 h 3237187"/>
              <a:gd name="connsiteX96" fmla="*/ 515007 w 2753711"/>
              <a:gd name="connsiteY96" fmla="*/ 3226676 h 3237187"/>
              <a:gd name="connsiteX97" fmla="*/ 483476 w 2753711"/>
              <a:gd name="connsiteY97" fmla="*/ 3216166 h 3237187"/>
              <a:gd name="connsiteX98" fmla="*/ 462456 w 2753711"/>
              <a:gd name="connsiteY98" fmla="*/ 3184635 h 3237187"/>
              <a:gd name="connsiteX99" fmla="*/ 430925 w 2753711"/>
              <a:gd name="connsiteY99" fmla="*/ 3153104 h 3237187"/>
              <a:gd name="connsiteX100" fmla="*/ 399394 w 2753711"/>
              <a:gd name="connsiteY100" fmla="*/ 3090042 h 3237187"/>
              <a:gd name="connsiteX101" fmla="*/ 378373 w 2753711"/>
              <a:gd name="connsiteY101" fmla="*/ 3026980 h 3237187"/>
              <a:gd name="connsiteX102" fmla="*/ 336331 w 2753711"/>
              <a:gd name="connsiteY102" fmla="*/ 2963918 h 3237187"/>
              <a:gd name="connsiteX103" fmla="*/ 283780 w 2753711"/>
              <a:gd name="connsiteY103" fmla="*/ 2869325 h 3237187"/>
              <a:gd name="connsiteX104" fmla="*/ 262759 w 2753711"/>
              <a:gd name="connsiteY104" fmla="*/ 2827283 h 3237187"/>
              <a:gd name="connsiteX105" fmla="*/ 252249 w 2753711"/>
              <a:gd name="connsiteY105" fmla="*/ 2795752 h 3237187"/>
              <a:gd name="connsiteX106" fmla="*/ 231228 w 2753711"/>
              <a:gd name="connsiteY106" fmla="*/ 2764221 h 3237187"/>
              <a:gd name="connsiteX107" fmla="*/ 199697 w 2753711"/>
              <a:gd name="connsiteY107" fmla="*/ 2690649 h 3237187"/>
              <a:gd name="connsiteX108" fmla="*/ 178676 w 2753711"/>
              <a:gd name="connsiteY108" fmla="*/ 2627587 h 3237187"/>
              <a:gd name="connsiteX109" fmla="*/ 168166 w 2753711"/>
              <a:gd name="connsiteY109" fmla="*/ 2596056 h 3237187"/>
              <a:gd name="connsiteX110" fmla="*/ 157656 w 2753711"/>
              <a:gd name="connsiteY110" fmla="*/ 2564525 h 3237187"/>
              <a:gd name="connsiteX111" fmla="*/ 136635 w 2753711"/>
              <a:gd name="connsiteY111" fmla="*/ 2469931 h 3237187"/>
              <a:gd name="connsiteX112" fmla="*/ 115614 w 2753711"/>
              <a:gd name="connsiteY112" fmla="*/ 2364828 h 3237187"/>
              <a:gd name="connsiteX113" fmla="*/ 126125 w 2753711"/>
              <a:gd name="connsiteY113" fmla="*/ 1986456 h 3237187"/>
              <a:gd name="connsiteX114" fmla="*/ 136635 w 2753711"/>
              <a:gd name="connsiteY114" fmla="*/ 1954925 h 3237187"/>
              <a:gd name="connsiteX115" fmla="*/ 157656 w 2753711"/>
              <a:gd name="connsiteY115" fmla="*/ 1870842 h 3237187"/>
              <a:gd name="connsiteX116" fmla="*/ 168166 w 2753711"/>
              <a:gd name="connsiteY116" fmla="*/ 1839311 h 3237187"/>
              <a:gd name="connsiteX117" fmla="*/ 189187 w 2753711"/>
              <a:gd name="connsiteY117" fmla="*/ 1744718 h 3237187"/>
              <a:gd name="connsiteX118" fmla="*/ 199697 w 2753711"/>
              <a:gd name="connsiteY118" fmla="*/ 1681656 h 3237187"/>
              <a:gd name="connsiteX119" fmla="*/ 220718 w 2753711"/>
              <a:gd name="connsiteY119" fmla="*/ 1587062 h 3237187"/>
              <a:gd name="connsiteX120" fmla="*/ 231228 w 2753711"/>
              <a:gd name="connsiteY120" fmla="*/ 1513490 h 3237187"/>
              <a:gd name="connsiteX121" fmla="*/ 220718 w 2753711"/>
              <a:gd name="connsiteY121" fmla="*/ 1219200 h 3237187"/>
              <a:gd name="connsiteX122" fmla="*/ 199697 w 2753711"/>
              <a:gd name="connsiteY122" fmla="*/ 1145628 h 3237187"/>
              <a:gd name="connsiteX123" fmla="*/ 168166 w 2753711"/>
              <a:gd name="connsiteY123" fmla="*/ 1040525 h 3237187"/>
              <a:gd name="connsiteX124" fmla="*/ 157656 w 2753711"/>
              <a:gd name="connsiteY124" fmla="*/ 1008993 h 3237187"/>
              <a:gd name="connsiteX125" fmla="*/ 136635 w 2753711"/>
              <a:gd name="connsiteY125" fmla="*/ 977462 h 3237187"/>
              <a:gd name="connsiteX126" fmla="*/ 105104 w 2753711"/>
              <a:gd name="connsiteY126" fmla="*/ 882869 h 3237187"/>
              <a:gd name="connsiteX127" fmla="*/ 94594 w 2753711"/>
              <a:gd name="connsiteY127" fmla="*/ 851338 h 3237187"/>
              <a:gd name="connsiteX128" fmla="*/ 73573 w 2753711"/>
              <a:gd name="connsiteY128" fmla="*/ 819807 h 3237187"/>
              <a:gd name="connsiteX129" fmla="*/ 31531 w 2753711"/>
              <a:gd name="connsiteY129" fmla="*/ 725214 h 3237187"/>
              <a:gd name="connsiteX130" fmla="*/ 0 w 2753711"/>
              <a:gd name="connsiteY130" fmla="*/ 725214 h 323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2753711" h="3237187">
                <a:moveTo>
                  <a:pt x="0" y="725214"/>
                </a:moveTo>
                <a:lnTo>
                  <a:pt x="0" y="725214"/>
                </a:lnTo>
                <a:cubicBezTo>
                  <a:pt x="7007" y="693683"/>
                  <a:pt x="9426" y="660768"/>
                  <a:pt x="21021" y="630621"/>
                </a:cubicBezTo>
                <a:cubicBezTo>
                  <a:pt x="27309" y="614271"/>
                  <a:pt x="42370" y="602834"/>
                  <a:pt x="52552" y="588580"/>
                </a:cubicBezTo>
                <a:cubicBezTo>
                  <a:pt x="89134" y="537365"/>
                  <a:pt x="56032" y="574590"/>
                  <a:pt x="105104" y="525518"/>
                </a:cubicBezTo>
                <a:cubicBezTo>
                  <a:pt x="108607" y="515008"/>
                  <a:pt x="110659" y="503896"/>
                  <a:pt x="115614" y="493987"/>
                </a:cubicBezTo>
                <a:cubicBezTo>
                  <a:pt x="130246" y="464722"/>
                  <a:pt x="144922" y="454169"/>
                  <a:pt x="168166" y="430925"/>
                </a:cubicBezTo>
                <a:cubicBezTo>
                  <a:pt x="188627" y="369540"/>
                  <a:pt x="162667" y="425913"/>
                  <a:pt x="210207" y="378373"/>
                </a:cubicBezTo>
                <a:cubicBezTo>
                  <a:pt x="280280" y="308301"/>
                  <a:pt x="178672" y="381880"/>
                  <a:pt x="262759" y="325821"/>
                </a:cubicBezTo>
                <a:cubicBezTo>
                  <a:pt x="276773" y="304800"/>
                  <a:pt x="283779" y="276773"/>
                  <a:pt x="304800" y="262759"/>
                </a:cubicBezTo>
                <a:lnTo>
                  <a:pt x="399394" y="199697"/>
                </a:lnTo>
                <a:lnTo>
                  <a:pt x="430925" y="178676"/>
                </a:lnTo>
                <a:cubicBezTo>
                  <a:pt x="441435" y="171669"/>
                  <a:pt x="452351" y="165235"/>
                  <a:pt x="462456" y="157656"/>
                </a:cubicBezTo>
                <a:cubicBezTo>
                  <a:pt x="476470" y="147146"/>
                  <a:pt x="489643" y="135409"/>
                  <a:pt x="504497" y="126125"/>
                </a:cubicBezTo>
                <a:cubicBezTo>
                  <a:pt x="517783" y="117821"/>
                  <a:pt x="533789" y="114211"/>
                  <a:pt x="546538" y="105104"/>
                </a:cubicBezTo>
                <a:cubicBezTo>
                  <a:pt x="587302" y="75986"/>
                  <a:pt x="565446" y="72176"/>
                  <a:pt x="609600" y="52552"/>
                </a:cubicBezTo>
                <a:cubicBezTo>
                  <a:pt x="629848" y="43553"/>
                  <a:pt x="651642" y="38538"/>
                  <a:pt x="672663" y="31531"/>
                </a:cubicBezTo>
                <a:lnTo>
                  <a:pt x="704194" y="21021"/>
                </a:lnTo>
                <a:cubicBezTo>
                  <a:pt x="714704" y="17518"/>
                  <a:pt x="724861" y="12684"/>
                  <a:pt x="735725" y="10511"/>
                </a:cubicBezTo>
                <a:lnTo>
                  <a:pt x="788276" y="0"/>
                </a:lnTo>
                <a:cubicBezTo>
                  <a:pt x="865352" y="3504"/>
                  <a:pt x="942787" y="2291"/>
                  <a:pt x="1019504" y="10511"/>
                </a:cubicBezTo>
                <a:cubicBezTo>
                  <a:pt x="1041536" y="12872"/>
                  <a:pt x="1082566" y="31531"/>
                  <a:pt x="1082566" y="31531"/>
                </a:cubicBezTo>
                <a:cubicBezTo>
                  <a:pt x="1093076" y="38538"/>
                  <a:pt x="1102799" y="46903"/>
                  <a:pt x="1114097" y="52552"/>
                </a:cubicBezTo>
                <a:cubicBezTo>
                  <a:pt x="1124006" y="57507"/>
                  <a:pt x="1135943" y="57682"/>
                  <a:pt x="1145628" y="63062"/>
                </a:cubicBezTo>
                <a:cubicBezTo>
                  <a:pt x="1167713" y="75331"/>
                  <a:pt x="1187669" y="91090"/>
                  <a:pt x="1208690" y="105104"/>
                </a:cubicBezTo>
                <a:cubicBezTo>
                  <a:pt x="1219200" y="112111"/>
                  <a:pt x="1231289" y="117193"/>
                  <a:pt x="1240221" y="126125"/>
                </a:cubicBezTo>
                <a:cubicBezTo>
                  <a:pt x="1250731" y="136635"/>
                  <a:pt x="1260019" y="148531"/>
                  <a:pt x="1271752" y="157656"/>
                </a:cubicBezTo>
                <a:cubicBezTo>
                  <a:pt x="1291694" y="173166"/>
                  <a:pt x="1334814" y="199697"/>
                  <a:pt x="1334814" y="199697"/>
                </a:cubicBezTo>
                <a:cubicBezTo>
                  <a:pt x="1348828" y="220718"/>
                  <a:pt x="1368867" y="238792"/>
                  <a:pt x="1376856" y="262759"/>
                </a:cubicBezTo>
                <a:cubicBezTo>
                  <a:pt x="1391360" y="306274"/>
                  <a:pt x="1381221" y="285072"/>
                  <a:pt x="1408387" y="325821"/>
                </a:cubicBezTo>
                <a:lnTo>
                  <a:pt x="1450428" y="451945"/>
                </a:lnTo>
                <a:cubicBezTo>
                  <a:pt x="1453931" y="462455"/>
                  <a:pt x="1454793" y="474258"/>
                  <a:pt x="1460938" y="483476"/>
                </a:cubicBezTo>
                <a:lnTo>
                  <a:pt x="1481959" y="515007"/>
                </a:lnTo>
                <a:cubicBezTo>
                  <a:pt x="1485462" y="529021"/>
                  <a:pt x="1488501" y="543160"/>
                  <a:pt x="1492469" y="557049"/>
                </a:cubicBezTo>
                <a:cubicBezTo>
                  <a:pt x="1495513" y="567702"/>
                  <a:pt x="1500065" y="577891"/>
                  <a:pt x="1502980" y="588580"/>
                </a:cubicBezTo>
                <a:cubicBezTo>
                  <a:pt x="1510581" y="616452"/>
                  <a:pt x="1514864" y="645255"/>
                  <a:pt x="1524000" y="672662"/>
                </a:cubicBezTo>
                <a:lnTo>
                  <a:pt x="1545021" y="735725"/>
                </a:lnTo>
                <a:cubicBezTo>
                  <a:pt x="1548524" y="746235"/>
                  <a:pt x="1549386" y="758038"/>
                  <a:pt x="1555531" y="767256"/>
                </a:cubicBezTo>
                <a:cubicBezTo>
                  <a:pt x="1562538" y="777766"/>
                  <a:pt x="1571422" y="787244"/>
                  <a:pt x="1576552" y="798787"/>
                </a:cubicBezTo>
                <a:cubicBezTo>
                  <a:pt x="1626583" y="911355"/>
                  <a:pt x="1571021" y="822021"/>
                  <a:pt x="1618594" y="893380"/>
                </a:cubicBezTo>
                <a:cubicBezTo>
                  <a:pt x="1645011" y="972634"/>
                  <a:pt x="1609376" y="874944"/>
                  <a:pt x="1650125" y="956442"/>
                </a:cubicBezTo>
                <a:cubicBezTo>
                  <a:pt x="1658562" y="973317"/>
                  <a:pt x="1664521" y="991328"/>
                  <a:pt x="1671145" y="1008993"/>
                </a:cubicBezTo>
                <a:cubicBezTo>
                  <a:pt x="1675035" y="1019367"/>
                  <a:pt x="1676159" y="1030906"/>
                  <a:pt x="1681656" y="1040525"/>
                </a:cubicBezTo>
                <a:cubicBezTo>
                  <a:pt x="1690347" y="1055734"/>
                  <a:pt x="1703005" y="1068312"/>
                  <a:pt x="1713187" y="1082566"/>
                </a:cubicBezTo>
                <a:cubicBezTo>
                  <a:pt x="1720529" y="1092845"/>
                  <a:pt x="1725815" y="1104656"/>
                  <a:pt x="1734207" y="1114097"/>
                </a:cubicBezTo>
                <a:cubicBezTo>
                  <a:pt x="1753957" y="1136316"/>
                  <a:pt x="1780779" y="1152424"/>
                  <a:pt x="1797269" y="1177159"/>
                </a:cubicBezTo>
                <a:cubicBezTo>
                  <a:pt x="1811283" y="1198180"/>
                  <a:pt x="1821447" y="1222357"/>
                  <a:pt x="1839311" y="1240221"/>
                </a:cubicBezTo>
                <a:cubicBezTo>
                  <a:pt x="1860332" y="1261242"/>
                  <a:pt x="1877638" y="1286793"/>
                  <a:pt x="1902373" y="1303283"/>
                </a:cubicBezTo>
                <a:cubicBezTo>
                  <a:pt x="1912883" y="1310290"/>
                  <a:pt x="1924200" y="1316217"/>
                  <a:pt x="1933904" y="1324304"/>
                </a:cubicBezTo>
                <a:cubicBezTo>
                  <a:pt x="1945323" y="1333820"/>
                  <a:pt x="1954016" y="1346319"/>
                  <a:pt x="1965435" y="1355835"/>
                </a:cubicBezTo>
                <a:cubicBezTo>
                  <a:pt x="1975139" y="1363922"/>
                  <a:pt x="1987262" y="1368769"/>
                  <a:pt x="1996966" y="1376856"/>
                </a:cubicBezTo>
                <a:cubicBezTo>
                  <a:pt x="2077884" y="1444288"/>
                  <a:pt x="1981749" y="1377223"/>
                  <a:pt x="2060028" y="1429407"/>
                </a:cubicBezTo>
                <a:cubicBezTo>
                  <a:pt x="2067035" y="1439917"/>
                  <a:pt x="2071543" y="1452620"/>
                  <a:pt x="2081049" y="1460938"/>
                </a:cubicBezTo>
                <a:cubicBezTo>
                  <a:pt x="2100062" y="1477574"/>
                  <a:pt x="2144111" y="1502980"/>
                  <a:pt x="2144111" y="1502980"/>
                </a:cubicBezTo>
                <a:cubicBezTo>
                  <a:pt x="2151118" y="1513490"/>
                  <a:pt x="2155625" y="1526193"/>
                  <a:pt x="2165131" y="1534511"/>
                </a:cubicBezTo>
                <a:cubicBezTo>
                  <a:pt x="2186137" y="1552891"/>
                  <a:pt x="2233457" y="1577872"/>
                  <a:pt x="2259725" y="1597573"/>
                </a:cubicBezTo>
                <a:cubicBezTo>
                  <a:pt x="2273739" y="1608083"/>
                  <a:pt x="2289380" y="1616718"/>
                  <a:pt x="2301766" y="1629104"/>
                </a:cubicBezTo>
                <a:cubicBezTo>
                  <a:pt x="2310698" y="1638036"/>
                  <a:pt x="2313855" y="1651703"/>
                  <a:pt x="2322787" y="1660635"/>
                </a:cubicBezTo>
                <a:cubicBezTo>
                  <a:pt x="2331719" y="1669567"/>
                  <a:pt x="2344727" y="1673435"/>
                  <a:pt x="2354318" y="1681656"/>
                </a:cubicBezTo>
                <a:cubicBezTo>
                  <a:pt x="2369365" y="1694554"/>
                  <a:pt x="2380883" y="1711317"/>
                  <a:pt x="2396359" y="1723697"/>
                </a:cubicBezTo>
                <a:cubicBezTo>
                  <a:pt x="2416087" y="1739479"/>
                  <a:pt x="2438400" y="1751724"/>
                  <a:pt x="2459421" y="1765738"/>
                </a:cubicBezTo>
                <a:cubicBezTo>
                  <a:pt x="2505521" y="1796472"/>
                  <a:pt x="2480855" y="1779186"/>
                  <a:pt x="2532994" y="1818290"/>
                </a:cubicBezTo>
                <a:cubicBezTo>
                  <a:pt x="2574432" y="1880449"/>
                  <a:pt x="2528170" y="1822352"/>
                  <a:pt x="2596056" y="1870842"/>
                </a:cubicBezTo>
                <a:cubicBezTo>
                  <a:pt x="2627490" y="1893295"/>
                  <a:pt x="2649871" y="1935799"/>
                  <a:pt x="2669628" y="1965435"/>
                </a:cubicBezTo>
                <a:lnTo>
                  <a:pt x="2711669" y="2028497"/>
                </a:lnTo>
                <a:lnTo>
                  <a:pt x="2732690" y="2060028"/>
                </a:lnTo>
                <a:cubicBezTo>
                  <a:pt x="2737645" y="2074894"/>
                  <a:pt x="2753711" y="2120407"/>
                  <a:pt x="2753711" y="2133600"/>
                </a:cubicBezTo>
                <a:cubicBezTo>
                  <a:pt x="2753711" y="2182773"/>
                  <a:pt x="2748630" y="2231872"/>
                  <a:pt x="2743200" y="2280745"/>
                </a:cubicBezTo>
                <a:cubicBezTo>
                  <a:pt x="2741605" y="2295102"/>
                  <a:pt x="2739150" y="2309867"/>
                  <a:pt x="2732690" y="2322787"/>
                </a:cubicBezTo>
                <a:cubicBezTo>
                  <a:pt x="2721392" y="2345384"/>
                  <a:pt x="2704663" y="2364828"/>
                  <a:pt x="2690649" y="2385849"/>
                </a:cubicBezTo>
                <a:lnTo>
                  <a:pt x="2669628" y="2417380"/>
                </a:lnTo>
                <a:cubicBezTo>
                  <a:pt x="2662621" y="2427890"/>
                  <a:pt x="2657539" y="2439979"/>
                  <a:pt x="2648607" y="2448911"/>
                </a:cubicBezTo>
                <a:cubicBezTo>
                  <a:pt x="2556488" y="2541030"/>
                  <a:pt x="2673342" y="2428299"/>
                  <a:pt x="2585545" y="2501462"/>
                </a:cubicBezTo>
                <a:cubicBezTo>
                  <a:pt x="2486745" y="2583794"/>
                  <a:pt x="2650354" y="2468766"/>
                  <a:pt x="2490952" y="2575035"/>
                </a:cubicBezTo>
                <a:cubicBezTo>
                  <a:pt x="2480442" y="2582042"/>
                  <a:pt x="2468353" y="2587124"/>
                  <a:pt x="2459421" y="2596056"/>
                </a:cubicBezTo>
                <a:cubicBezTo>
                  <a:pt x="2448911" y="2606566"/>
                  <a:pt x="2440258" y="2619342"/>
                  <a:pt x="2427890" y="2627587"/>
                </a:cubicBezTo>
                <a:cubicBezTo>
                  <a:pt x="2418672" y="2633732"/>
                  <a:pt x="2406869" y="2634594"/>
                  <a:pt x="2396359" y="2638097"/>
                </a:cubicBezTo>
                <a:cubicBezTo>
                  <a:pt x="2385849" y="2648607"/>
                  <a:pt x="2376561" y="2660503"/>
                  <a:pt x="2364828" y="2669628"/>
                </a:cubicBezTo>
                <a:cubicBezTo>
                  <a:pt x="2344886" y="2685138"/>
                  <a:pt x="2322787" y="2697655"/>
                  <a:pt x="2301766" y="2711669"/>
                </a:cubicBezTo>
                <a:lnTo>
                  <a:pt x="2270235" y="2732690"/>
                </a:lnTo>
                <a:cubicBezTo>
                  <a:pt x="2270228" y="2732695"/>
                  <a:pt x="2207181" y="2774727"/>
                  <a:pt x="2207173" y="2774731"/>
                </a:cubicBezTo>
                <a:cubicBezTo>
                  <a:pt x="2179145" y="2788745"/>
                  <a:pt x="2145248" y="2794615"/>
                  <a:pt x="2123090" y="2816773"/>
                </a:cubicBezTo>
                <a:cubicBezTo>
                  <a:pt x="2013754" y="2926109"/>
                  <a:pt x="2162457" y="2781528"/>
                  <a:pt x="2060028" y="2869325"/>
                </a:cubicBezTo>
                <a:cubicBezTo>
                  <a:pt x="2044981" y="2882223"/>
                  <a:pt x="2032902" y="2898316"/>
                  <a:pt x="2017987" y="2911366"/>
                </a:cubicBezTo>
                <a:cubicBezTo>
                  <a:pt x="2004804" y="2922901"/>
                  <a:pt x="1990200" y="2932715"/>
                  <a:pt x="1975945" y="2942897"/>
                </a:cubicBezTo>
                <a:cubicBezTo>
                  <a:pt x="1965666" y="2950239"/>
                  <a:pt x="1954118" y="2955831"/>
                  <a:pt x="1944414" y="2963918"/>
                </a:cubicBezTo>
                <a:cubicBezTo>
                  <a:pt x="1932995" y="2973434"/>
                  <a:pt x="1924616" y="2986324"/>
                  <a:pt x="1912883" y="2995449"/>
                </a:cubicBezTo>
                <a:cubicBezTo>
                  <a:pt x="1892941" y="3010959"/>
                  <a:pt x="1870842" y="3023476"/>
                  <a:pt x="1849821" y="3037490"/>
                </a:cubicBezTo>
                <a:cubicBezTo>
                  <a:pt x="1839311" y="3044497"/>
                  <a:pt x="1827222" y="3049579"/>
                  <a:pt x="1818290" y="3058511"/>
                </a:cubicBezTo>
                <a:cubicBezTo>
                  <a:pt x="1807780" y="3069021"/>
                  <a:pt x="1799752" y="3082824"/>
                  <a:pt x="1786759" y="3090042"/>
                </a:cubicBezTo>
                <a:cubicBezTo>
                  <a:pt x="1767390" y="3100803"/>
                  <a:pt x="1723697" y="3111062"/>
                  <a:pt x="1723697" y="3111062"/>
                </a:cubicBezTo>
                <a:cubicBezTo>
                  <a:pt x="1673730" y="3144374"/>
                  <a:pt x="1704150" y="3128088"/>
                  <a:pt x="1629104" y="3153104"/>
                </a:cubicBezTo>
                <a:cubicBezTo>
                  <a:pt x="1601062" y="3162451"/>
                  <a:pt x="1555774" y="3179340"/>
                  <a:pt x="1524000" y="3184635"/>
                </a:cubicBezTo>
                <a:cubicBezTo>
                  <a:pt x="1496139" y="3189278"/>
                  <a:pt x="1467945" y="3191642"/>
                  <a:pt x="1439918" y="3195145"/>
                </a:cubicBezTo>
                <a:cubicBezTo>
                  <a:pt x="1377668" y="3210708"/>
                  <a:pt x="1349750" y="3218876"/>
                  <a:pt x="1271752" y="3226676"/>
                </a:cubicBezTo>
                <a:lnTo>
                  <a:pt x="1166649" y="3237187"/>
                </a:lnTo>
                <a:lnTo>
                  <a:pt x="515007" y="3226676"/>
                </a:lnTo>
                <a:cubicBezTo>
                  <a:pt x="503933" y="3226335"/>
                  <a:pt x="492127" y="3223087"/>
                  <a:pt x="483476" y="3216166"/>
                </a:cubicBezTo>
                <a:cubicBezTo>
                  <a:pt x="473612" y="3208275"/>
                  <a:pt x="470543" y="3194339"/>
                  <a:pt x="462456" y="3184635"/>
                </a:cubicBezTo>
                <a:cubicBezTo>
                  <a:pt x="452940" y="3173216"/>
                  <a:pt x="441435" y="3163614"/>
                  <a:pt x="430925" y="3153104"/>
                </a:cubicBezTo>
                <a:cubicBezTo>
                  <a:pt x="392588" y="3038099"/>
                  <a:pt x="453731" y="3212302"/>
                  <a:pt x="399394" y="3090042"/>
                </a:cubicBezTo>
                <a:cubicBezTo>
                  <a:pt x="390395" y="3069794"/>
                  <a:pt x="390664" y="3045416"/>
                  <a:pt x="378373" y="3026980"/>
                </a:cubicBezTo>
                <a:lnTo>
                  <a:pt x="336331" y="2963918"/>
                </a:lnTo>
                <a:cubicBezTo>
                  <a:pt x="307268" y="2876726"/>
                  <a:pt x="356057" y="3013878"/>
                  <a:pt x="283780" y="2869325"/>
                </a:cubicBezTo>
                <a:cubicBezTo>
                  <a:pt x="276773" y="2855311"/>
                  <a:pt x="268931" y="2841684"/>
                  <a:pt x="262759" y="2827283"/>
                </a:cubicBezTo>
                <a:cubicBezTo>
                  <a:pt x="258395" y="2817100"/>
                  <a:pt x="257204" y="2805661"/>
                  <a:pt x="252249" y="2795752"/>
                </a:cubicBezTo>
                <a:cubicBezTo>
                  <a:pt x="246600" y="2784454"/>
                  <a:pt x="238235" y="2774731"/>
                  <a:pt x="231228" y="2764221"/>
                </a:cubicBezTo>
                <a:cubicBezTo>
                  <a:pt x="197401" y="2662737"/>
                  <a:pt x="251641" y="2820506"/>
                  <a:pt x="199697" y="2690649"/>
                </a:cubicBezTo>
                <a:cubicBezTo>
                  <a:pt x="191468" y="2670076"/>
                  <a:pt x="185683" y="2648608"/>
                  <a:pt x="178676" y="2627587"/>
                </a:cubicBezTo>
                <a:lnTo>
                  <a:pt x="168166" y="2596056"/>
                </a:lnTo>
                <a:cubicBezTo>
                  <a:pt x="164663" y="2585546"/>
                  <a:pt x="160343" y="2575273"/>
                  <a:pt x="157656" y="2564525"/>
                </a:cubicBezTo>
                <a:cubicBezTo>
                  <a:pt x="146408" y="2519534"/>
                  <a:pt x="145531" y="2518863"/>
                  <a:pt x="136635" y="2469931"/>
                </a:cubicBezTo>
                <a:cubicBezTo>
                  <a:pt x="119457" y="2375448"/>
                  <a:pt x="134204" y="2439184"/>
                  <a:pt x="115614" y="2364828"/>
                </a:cubicBezTo>
                <a:cubicBezTo>
                  <a:pt x="119118" y="2238704"/>
                  <a:pt x="119663" y="2112463"/>
                  <a:pt x="126125" y="1986456"/>
                </a:cubicBezTo>
                <a:cubicBezTo>
                  <a:pt x="126692" y="1975392"/>
                  <a:pt x="133720" y="1965613"/>
                  <a:pt x="136635" y="1954925"/>
                </a:cubicBezTo>
                <a:cubicBezTo>
                  <a:pt x="144237" y="1927053"/>
                  <a:pt x="150649" y="1898870"/>
                  <a:pt x="157656" y="1870842"/>
                </a:cubicBezTo>
                <a:cubicBezTo>
                  <a:pt x="160343" y="1860094"/>
                  <a:pt x="165123" y="1849964"/>
                  <a:pt x="168166" y="1839311"/>
                </a:cubicBezTo>
                <a:cubicBezTo>
                  <a:pt x="176598" y="1809799"/>
                  <a:pt x="183771" y="1774506"/>
                  <a:pt x="189187" y="1744718"/>
                </a:cubicBezTo>
                <a:cubicBezTo>
                  <a:pt x="192999" y="1723751"/>
                  <a:pt x="195518" y="1702553"/>
                  <a:pt x="199697" y="1681656"/>
                </a:cubicBezTo>
                <a:cubicBezTo>
                  <a:pt x="218591" y="1587183"/>
                  <a:pt x="202364" y="1697187"/>
                  <a:pt x="220718" y="1587062"/>
                </a:cubicBezTo>
                <a:cubicBezTo>
                  <a:pt x="224791" y="1562626"/>
                  <a:pt x="227725" y="1538014"/>
                  <a:pt x="231228" y="1513490"/>
                </a:cubicBezTo>
                <a:cubicBezTo>
                  <a:pt x="227725" y="1415393"/>
                  <a:pt x="226841" y="1317168"/>
                  <a:pt x="220718" y="1219200"/>
                </a:cubicBezTo>
                <a:cubicBezTo>
                  <a:pt x="219404" y="1198178"/>
                  <a:pt x="205660" y="1166499"/>
                  <a:pt x="199697" y="1145628"/>
                </a:cubicBezTo>
                <a:cubicBezTo>
                  <a:pt x="167929" y="1034435"/>
                  <a:pt x="218121" y="1190392"/>
                  <a:pt x="168166" y="1040525"/>
                </a:cubicBezTo>
                <a:cubicBezTo>
                  <a:pt x="164662" y="1030014"/>
                  <a:pt x="163802" y="1018211"/>
                  <a:pt x="157656" y="1008993"/>
                </a:cubicBezTo>
                <a:lnTo>
                  <a:pt x="136635" y="977462"/>
                </a:lnTo>
                <a:lnTo>
                  <a:pt x="105104" y="882869"/>
                </a:lnTo>
                <a:cubicBezTo>
                  <a:pt x="101601" y="872359"/>
                  <a:pt x="100739" y="860556"/>
                  <a:pt x="94594" y="851338"/>
                </a:cubicBezTo>
                <a:lnTo>
                  <a:pt x="73573" y="819807"/>
                </a:lnTo>
                <a:cubicBezTo>
                  <a:pt x="63165" y="788584"/>
                  <a:pt x="56515" y="750198"/>
                  <a:pt x="31531" y="725214"/>
                </a:cubicBezTo>
                <a:cubicBezTo>
                  <a:pt x="22599" y="716282"/>
                  <a:pt x="5255" y="725214"/>
                  <a:pt x="0" y="72521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2841A-439E-DC40-AF7B-51776C3D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节点的邻域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B56EFD-09D1-B446-A381-3EF47C804BD1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CCCA8F-B1AD-AB4A-AC03-2E70887826C5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877833-7204-4E41-B72F-C325FF1892ED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098F9F-9602-F941-99CD-4122909A956C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69A718-64EB-7649-ADCB-8FC0A9E8F5C7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9BF15A-E4A3-AF4F-AA3B-C9A23C14257D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827390-39AD-9246-AEA9-7E4556B4E8F4}"/>
                </a:ext>
              </a:extLst>
            </p:cNvPr>
            <p:cNvCxnSpPr>
              <a:cxnSpLocks/>
              <a:stCxn id="5" idx="7"/>
              <a:endCxn id="4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FE714D-FF9E-204A-BAC9-F7BD97FB2890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CE97A3-A866-7B4C-9CA7-81A3D8C8C6B9}"/>
                </a:ext>
              </a:extLst>
            </p:cNvPr>
            <p:cNvCxnSpPr>
              <a:cxnSpLocks/>
              <a:stCxn id="8" idx="1"/>
              <a:endCxn id="5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966B0E-42C9-8B42-AF4E-51C0BB82036A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8AA196-DA21-3C47-845D-91B39946B74B}"/>
                </a:ext>
              </a:extLst>
            </p:cNvPr>
            <p:cNvCxnSpPr>
              <a:cxnSpLocks/>
              <a:stCxn id="8" idx="1"/>
              <a:endCxn id="4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992E8-61C0-744D-8D97-597CBE80DEE1}"/>
                </a:ext>
              </a:extLst>
            </p:cNvPr>
            <p:cNvCxnSpPr>
              <a:cxnSpLocks/>
              <a:stCxn id="6" idx="7"/>
              <a:endCxn id="7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C228F79-FB81-784E-B06C-8F14078A8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F168E-B7DA-0444-9AF2-758FA76A5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4859E3-19CC-4549-8C4E-2661A6562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97B98-5EA2-CA4E-AA6A-022829A9A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97F828-35E9-914F-B28C-23227AC0F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18A0D01-B929-4D46-BC00-2316451AC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B768F8-85A5-4648-90FC-EE8885675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8923D8-3FB8-F848-BAE2-7182036A2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2CAF9-E2A3-F54E-A71C-99901AF12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4FC1E-E80E-274A-9E67-EE1A55D5D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05A0EB-318D-AE48-9AEC-D6C475B77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A3B7032-46C0-F345-8111-410EE9A803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456" y="4722892"/>
            <a:ext cx="4279900" cy="469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BDADF8-51E8-4E42-AB05-5D1783B354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1262" y="5594498"/>
            <a:ext cx="48260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A7512A-18B8-444D-B363-6B00C5BB37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5322" y="1689781"/>
            <a:ext cx="1155700" cy="48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589310-E8C3-E942-AD29-C5F7BE0D8F83}"/>
                  </a:ext>
                </a:extLst>
              </p:cNvPr>
              <p:cNvSpPr txBox="1"/>
              <p:nvPr/>
            </p:nvSpPr>
            <p:spPr>
              <a:xfrm>
                <a:off x="6410015" y="2779263"/>
                <a:ext cx="40825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节点相连的点的集合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589310-E8C3-E942-AD29-C5F7BE0D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015" y="2779263"/>
                <a:ext cx="4082592" cy="523220"/>
              </a:xfrm>
              <a:prstGeom prst="rect">
                <a:avLst/>
              </a:prstGeom>
              <a:blipFill>
                <a:blip r:embed="rId16"/>
                <a:stretch>
                  <a:fillRect l="-3096" t="-11628" r="-2167" b="-302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875E336C-348E-6940-BD33-AD07696050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1231" y="4140352"/>
            <a:ext cx="396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410A7277-B9DF-5C48-D559-067B5E5E9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Complex exponential form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5369D13F-64F4-EC64-1CD5-73BBB2F546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CN" dirty="0"/>
              <a:t>Thus</a:t>
            </a:r>
          </a:p>
          <a:p>
            <a:endParaRPr lang="en-US" altLang="en-CN" dirty="0"/>
          </a:p>
          <a:p>
            <a:endParaRPr lang="en-US" altLang="en-CN" dirty="0"/>
          </a:p>
          <a:p>
            <a:endParaRPr lang="en-US" altLang="en-CN" dirty="0"/>
          </a:p>
          <a:p>
            <a:endParaRPr lang="en-US" altLang="en-CN" dirty="0"/>
          </a:p>
          <a:p>
            <a:endParaRPr lang="en-US" altLang="en-CN" dirty="0"/>
          </a:p>
          <a:p>
            <a:endParaRPr lang="en-US" altLang="en-CN" dirty="0"/>
          </a:p>
          <a:p>
            <a:endParaRPr lang="en-US" altLang="en-CN" dirty="0"/>
          </a:p>
          <a:p>
            <a:r>
              <a:rPr lang="en-US" altLang="en-CN" dirty="0"/>
              <a:t>So you could also write</a:t>
            </a:r>
          </a:p>
        </p:txBody>
      </p:sp>
      <p:graphicFrame>
        <p:nvGraphicFramePr>
          <p:cNvPr id="66565" name="Object 5">
            <a:extLst>
              <a:ext uri="{FF2B5EF4-FFF2-40B4-BE49-F238E27FC236}">
                <a16:creationId xmlns:a16="http://schemas.microsoft.com/office/drawing/2014/main" id="{1E2768B9-90D7-D157-7C6E-23F2A250F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371600"/>
          <a:ext cx="6445250" cy="382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970900" imgH="42710100" progId="Equation.3">
                  <p:embed/>
                </p:oleObj>
              </mc:Choice>
              <mc:Fallback>
                <p:oleObj name="Equation" r:id="rId2" imgW="71970900" imgH="42710100" progId="Equation.3">
                  <p:embed/>
                  <p:pic>
                    <p:nvPicPr>
                      <p:cNvPr id="66565" name="Object 5">
                        <a:extLst>
                          <a:ext uri="{FF2B5EF4-FFF2-40B4-BE49-F238E27FC236}">
                            <a16:creationId xmlns:a16="http://schemas.microsoft.com/office/drawing/2014/main" id="{1E2768B9-90D7-D157-7C6E-23F2A250FA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371600"/>
                        <a:ext cx="6445250" cy="382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6">
            <a:extLst>
              <a:ext uri="{FF2B5EF4-FFF2-40B4-BE49-F238E27FC236}">
                <a16:creationId xmlns:a16="http://schemas.microsoft.com/office/drawing/2014/main" id="{F673F469-540E-0300-8FA4-96116EA68C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1" y="5334001"/>
          <a:ext cx="28733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889700" imgH="9944100" progId="Equation.3">
                  <p:embed/>
                </p:oleObj>
              </mc:Choice>
              <mc:Fallback>
                <p:oleObj name="Equation" r:id="rId4" imgW="31889700" imgH="9944100" progId="Equation.3">
                  <p:embed/>
                  <p:pic>
                    <p:nvPicPr>
                      <p:cNvPr id="66566" name="Object 6">
                        <a:extLst>
                          <a:ext uri="{FF2B5EF4-FFF2-40B4-BE49-F238E27FC236}">
                            <a16:creationId xmlns:a16="http://schemas.microsoft.com/office/drawing/2014/main" id="{F673F469-540E-0300-8FA4-96116EA68C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5334001"/>
                        <a:ext cx="287337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FDE8C88-F39F-5B43-8242-38E415C28CC4}"/>
              </a:ext>
            </a:extLst>
          </p:cNvPr>
          <p:cNvSpPr txBox="1">
            <a:spLocks/>
          </p:cNvSpPr>
          <p:nvPr/>
        </p:nvSpPr>
        <p:spPr>
          <a:xfrm>
            <a:off x="42959" y="6638461"/>
            <a:ext cx="6166771" cy="24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CN"/>
              <a:t>University of Texas at Austin    CS395T -  Advanced Image Synthesis     Spring 2006   Don Fussell</a:t>
            </a:r>
            <a:endParaRPr lang="en-US" altLang="en-CN" dirty="0"/>
          </a:p>
        </p:txBody>
      </p:sp>
    </p:spTree>
    <p:extLst>
      <p:ext uri="{BB962C8B-B14F-4D97-AF65-F5344CB8AC3E}">
        <p14:creationId xmlns:p14="http://schemas.microsoft.com/office/powerpoint/2010/main" val="4280599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F4F23D0-7025-A846-34A6-EB76595004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Fourier transform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1B804893-41D1-D582-792A-7909B3179F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CN" dirty="0"/>
              <a:t>We now have</a:t>
            </a:r>
          </a:p>
          <a:p>
            <a:pPr>
              <a:lnSpc>
                <a:spcPct val="90000"/>
              </a:lnSpc>
            </a:pPr>
            <a:endParaRPr lang="en-US" altLang="en-CN" dirty="0"/>
          </a:p>
          <a:p>
            <a:pPr>
              <a:lnSpc>
                <a:spcPct val="90000"/>
              </a:lnSpc>
            </a:pPr>
            <a:endParaRPr lang="en-US" altLang="en-CN" dirty="0"/>
          </a:p>
          <a:p>
            <a:pPr>
              <a:lnSpc>
                <a:spcPct val="90000"/>
              </a:lnSpc>
            </a:pPr>
            <a:endParaRPr lang="en-US" altLang="en-CN" dirty="0"/>
          </a:p>
          <a:p>
            <a:pPr>
              <a:lnSpc>
                <a:spcPct val="90000"/>
              </a:lnSpc>
            </a:pPr>
            <a:r>
              <a:rPr lang="en-US" altLang="en-CN" dirty="0"/>
              <a:t>Let’s not use just discrete frequencies, </a:t>
            </a:r>
            <a:r>
              <a:rPr lang="en-US" altLang="en-CN" i="1" dirty="0"/>
              <a:t>n</a:t>
            </a:r>
            <a:r>
              <a:rPr lang="en-US" altLang="en-CN" i="1" dirty="0">
                <a:sym typeface="Euclid Symbol" pitchFamily="2" charset="0"/>
              </a:rPr>
              <a:t></a:t>
            </a:r>
            <a:r>
              <a:rPr lang="en-US" altLang="en-CN" i="1" baseline="-25000" dirty="0">
                <a:sym typeface="Euclid Symbol" pitchFamily="2" charset="0"/>
              </a:rPr>
              <a:t>0</a:t>
            </a:r>
            <a:r>
              <a:rPr lang="en-US" altLang="en-CN" i="1" dirty="0">
                <a:sym typeface="Euclid Symbol" pitchFamily="2" charset="0"/>
              </a:rPr>
              <a:t> </a:t>
            </a:r>
            <a:r>
              <a:rPr lang="en-US" altLang="en-CN" dirty="0">
                <a:sym typeface="Euclid Symbol" pitchFamily="2" charset="0"/>
              </a:rPr>
              <a:t>, we’ll allow them to vary continuously too</a:t>
            </a:r>
          </a:p>
          <a:p>
            <a:pPr>
              <a:lnSpc>
                <a:spcPct val="90000"/>
              </a:lnSpc>
            </a:pPr>
            <a:endParaRPr lang="en-US" altLang="en-CN" dirty="0">
              <a:sym typeface="Euclid Symbol" pitchFamily="2" charset="0"/>
            </a:endParaRPr>
          </a:p>
          <a:p>
            <a:pPr>
              <a:lnSpc>
                <a:spcPct val="90000"/>
              </a:lnSpc>
            </a:pPr>
            <a:r>
              <a:rPr lang="en-US" altLang="en-CN" dirty="0">
                <a:sym typeface="Euclid Symbol" pitchFamily="2" charset="0"/>
              </a:rPr>
              <a:t>We’ll get there by setting </a:t>
            </a:r>
            <a:r>
              <a:rPr lang="en-US" altLang="en-CN" i="1" dirty="0">
                <a:sym typeface="Euclid Symbol" pitchFamily="2" charset="0"/>
              </a:rPr>
              <a:t>t</a:t>
            </a:r>
            <a:r>
              <a:rPr lang="en-US" altLang="en-CN" i="1" baseline="-25000" dirty="0">
                <a:sym typeface="Euclid Symbol" pitchFamily="2" charset="0"/>
              </a:rPr>
              <a:t>0</a:t>
            </a:r>
            <a:r>
              <a:rPr lang="en-US" altLang="en-CN" i="1" dirty="0">
                <a:sym typeface="Euclid Symbol" pitchFamily="2" charset="0"/>
              </a:rPr>
              <a:t>=-T/2</a:t>
            </a:r>
            <a:r>
              <a:rPr lang="en-US" altLang="en-CN" dirty="0">
                <a:sym typeface="Euclid Symbol" pitchFamily="2" charset="0"/>
              </a:rPr>
              <a:t> and taking limits as </a:t>
            </a:r>
            <a:r>
              <a:rPr lang="en-US" altLang="en-CN" i="1" dirty="0">
                <a:sym typeface="Euclid Symbol" pitchFamily="2" charset="0"/>
              </a:rPr>
              <a:t>T</a:t>
            </a:r>
            <a:r>
              <a:rPr lang="en-US" altLang="en-CN" dirty="0">
                <a:sym typeface="Euclid Symbol" pitchFamily="2" charset="0"/>
              </a:rPr>
              <a:t> and </a:t>
            </a:r>
            <a:r>
              <a:rPr lang="en-US" altLang="en-CN" i="1" dirty="0">
                <a:sym typeface="Euclid Symbol" pitchFamily="2" charset="0"/>
              </a:rPr>
              <a:t>n</a:t>
            </a:r>
            <a:r>
              <a:rPr lang="en-US" altLang="en-CN" dirty="0">
                <a:sym typeface="Euclid Symbol" pitchFamily="2" charset="0"/>
              </a:rPr>
              <a:t> approach  </a:t>
            </a:r>
            <a:endParaRPr lang="en-US" altLang="en-CN" baseline="-25000" dirty="0"/>
          </a:p>
          <a:p>
            <a:pPr>
              <a:lnSpc>
                <a:spcPct val="90000"/>
              </a:lnSpc>
            </a:pPr>
            <a:endParaRPr lang="en-US" altLang="en-CN" dirty="0"/>
          </a:p>
        </p:txBody>
      </p:sp>
      <p:graphicFrame>
        <p:nvGraphicFramePr>
          <p:cNvPr id="67588" name="Object 4">
            <a:extLst>
              <a:ext uri="{FF2B5EF4-FFF2-40B4-BE49-F238E27FC236}">
                <a16:creationId xmlns:a16="http://schemas.microsoft.com/office/drawing/2014/main" id="{8E4CC765-8820-BB61-48DE-8AFA9787FC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1219201"/>
          <a:ext cx="244475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450800" imgH="9944100" progId="Equation.3">
                  <p:embed/>
                </p:oleObj>
              </mc:Choice>
              <mc:Fallback>
                <p:oleObj name="Equation" r:id="rId2" imgW="25450800" imgH="9944100" progId="Equation.3">
                  <p:embed/>
                  <p:pic>
                    <p:nvPicPr>
                      <p:cNvPr id="67588" name="Object 4">
                        <a:extLst>
                          <a:ext uri="{FF2B5EF4-FFF2-40B4-BE49-F238E27FC236}">
                            <a16:creationId xmlns:a16="http://schemas.microsoft.com/office/drawing/2014/main" id="{8E4CC765-8820-BB61-48DE-8AFA9787FC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219201"/>
                        <a:ext cx="244475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>
            <a:extLst>
              <a:ext uri="{FF2B5EF4-FFF2-40B4-BE49-F238E27FC236}">
                <a16:creationId xmlns:a16="http://schemas.microsoft.com/office/drawing/2014/main" id="{8A35ED03-F5C1-3875-FEED-86E732FF1A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2286000"/>
          <a:ext cx="29083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473900" imgH="11404600" progId="Equation.3">
                  <p:embed/>
                </p:oleObj>
              </mc:Choice>
              <mc:Fallback>
                <p:oleObj name="Equation" r:id="rId4" imgW="32473900" imgH="11404600" progId="Equation.3">
                  <p:embed/>
                  <p:pic>
                    <p:nvPicPr>
                      <p:cNvPr id="67589" name="Object 5">
                        <a:extLst>
                          <a:ext uri="{FF2B5EF4-FFF2-40B4-BE49-F238E27FC236}">
                            <a16:creationId xmlns:a16="http://schemas.microsoft.com/office/drawing/2014/main" id="{8A35ED03-F5C1-3875-FEED-86E732FF1A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286000"/>
                        <a:ext cx="29083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08FD4F8-2B53-410E-C476-3C98932D97CE}"/>
              </a:ext>
            </a:extLst>
          </p:cNvPr>
          <p:cNvSpPr txBox="1">
            <a:spLocks/>
          </p:cNvSpPr>
          <p:nvPr/>
        </p:nvSpPr>
        <p:spPr>
          <a:xfrm>
            <a:off x="42959" y="6638461"/>
            <a:ext cx="6166771" cy="24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CN"/>
              <a:t>University of Texas at Austin    CS395T -  Advanced Image Synthesis     Spring 2006   Don Fussell</a:t>
            </a:r>
            <a:endParaRPr lang="en-US" altLang="en-CN" dirty="0"/>
          </a:p>
        </p:txBody>
      </p:sp>
    </p:spTree>
    <p:extLst>
      <p:ext uri="{BB962C8B-B14F-4D97-AF65-F5344CB8AC3E}">
        <p14:creationId xmlns:p14="http://schemas.microsoft.com/office/powerpoint/2010/main" val="1072353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0D000E4C-432B-3439-2BCD-E6EFC8634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Fourier transform</a:t>
            </a:r>
          </a:p>
        </p:txBody>
      </p:sp>
      <p:graphicFrame>
        <p:nvGraphicFramePr>
          <p:cNvPr id="68612" name="Object 4">
            <a:extLst>
              <a:ext uri="{FF2B5EF4-FFF2-40B4-BE49-F238E27FC236}">
                <a16:creationId xmlns:a16="http://schemas.microsoft.com/office/drawing/2014/main" id="{911E9965-7DC5-9C01-42C9-F84A0A3052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1066801"/>
          <a:ext cx="5316538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3779400" imgH="22237700" progId="Equation.3">
                  <p:embed/>
                </p:oleObj>
              </mc:Choice>
              <mc:Fallback>
                <p:oleObj name="Equation" r:id="rId2" imgW="63779400" imgH="22237700" progId="Equation.3">
                  <p:embed/>
                  <p:pic>
                    <p:nvPicPr>
                      <p:cNvPr id="68612" name="Object 4">
                        <a:extLst>
                          <a:ext uri="{FF2B5EF4-FFF2-40B4-BE49-F238E27FC236}">
                            <a16:creationId xmlns:a16="http://schemas.microsoft.com/office/drawing/2014/main" id="{911E9965-7DC5-9C01-42C9-F84A0A3052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066801"/>
                        <a:ext cx="5316538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>
            <a:extLst>
              <a:ext uri="{FF2B5EF4-FFF2-40B4-BE49-F238E27FC236}">
                <a16:creationId xmlns:a16="http://schemas.microsoft.com/office/drawing/2014/main" id="{52604FEE-A0C6-1805-D4BB-8C03CE396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6488" y="2930526"/>
          <a:ext cx="185261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237700" imgH="9944100" progId="Equation.3">
                  <p:embed/>
                </p:oleObj>
              </mc:Choice>
              <mc:Fallback>
                <p:oleObj name="Equation" r:id="rId4" imgW="22237700" imgH="9944100" progId="Equation.3">
                  <p:embed/>
                  <p:pic>
                    <p:nvPicPr>
                      <p:cNvPr id="68613" name="Object 5">
                        <a:extLst>
                          <a:ext uri="{FF2B5EF4-FFF2-40B4-BE49-F238E27FC236}">
                            <a16:creationId xmlns:a16="http://schemas.microsoft.com/office/drawing/2014/main" id="{52604FEE-A0C6-1805-D4BB-8C03CE396A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488" y="2930526"/>
                        <a:ext cx="1852612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6">
            <a:extLst>
              <a:ext uri="{FF2B5EF4-FFF2-40B4-BE49-F238E27FC236}">
                <a16:creationId xmlns:a16="http://schemas.microsoft.com/office/drawing/2014/main" id="{71DC97C2-5457-6712-15CE-56C697FA370C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6096000" y="3111500"/>
          <a:ext cx="16002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11900" imgH="6438900" progId="Equation.3">
                  <p:embed/>
                </p:oleObj>
              </mc:Choice>
              <mc:Fallback>
                <p:oleObj name="Equation" r:id="rId6" imgW="19011900" imgH="6438900" progId="Equation.3">
                  <p:embed/>
                  <p:pic>
                    <p:nvPicPr>
                      <p:cNvPr id="68614" name="Object 6">
                        <a:extLst>
                          <a:ext uri="{FF2B5EF4-FFF2-40B4-BE49-F238E27FC236}">
                            <a16:creationId xmlns:a16="http://schemas.microsoft.com/office/drawing/2014/main" id="{71DC97C2-5457-6712-15CE-56C697FA37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111500"/>
                        <a:ext cx="16002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7">
            <a:extLst>
              <a:ext uri="{FF2B5EF4-FFF2-40B4-BE49-F238E27FC236}">
                <a16:creationId xmlns:a16="http://schemas.microsoft.com/office/drawing/2014/main" id="{60AE6247-33C2-0383-3923-C92F292D31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5801" y="3657600"/>
          <a:ext cx="4976813" cy="282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90000" imgH="33934400" progId="Equation.3">
                  <p:embed/>
                </p:oleObj>
              </mc:Choice>
              <mc:Fallback>
                <p:oleObj name="Equation" r:id="rId8" imgW="59690000" imgH="33934400" progId="Equation.3">
                  <p:embed/>
                  <p:pic>
                    <p:nvPicPr>
                      <p:cNvPr id="68615" name="Object 7">
                        <a:extLst>
                          <a:ext uri="{FF2B5EF4-FFF2-40B4-BE49-F238E27FC236}">
                            <a16:creationId xmlns:a16="http://schemas.microsoft.com/office/drawing/2014/main" id="{60AE6247-33C2-0383-3923-C92F292D31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1" y="3657600"/>
                        <a:ext cx="4976813" cy="282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C1BBCB1-6862-5D89-147B-30BFDFEF1F9E}"/>
              </a:ext>
            </a:extLst>
          </p:cNvPr>
          <p:cNvSpPr txBox="1">
            <a:spLocks/>
          </p:cNvSpPr>
          <p:nvPr/>
        </p:nvSpPr>
        <p:spPr>
          <a:xfrm>
            <a:off x="42959" y="6638461"/>
            <a:ext cx="6166771" cy="2441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CN"/>
              <a:t>University of Texas at Austin    CS395T -  Advanced Image Synthesis     Spring 2006   Don Fussell</a:t>
            </a:r>
            <a:endParaRPr lang="en-US" altLang="en-CN" dirty="0"/>
          </a:p>
        </p:txBody>
      </p:sp>
    </p:spTree>
    <p:extLst>
      <p:ext uri="{BB962C8B-B14F-4D97-AF65-F5344CB8AC3E}">
        <p14:creationId xmlns:p14="http://schemas.microsoft.com/office/powerpoint/2010/main" val="29861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DE5A14-9F04-B34D-827B-7B2F02DCBA88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5A355-C897-084B-B599-556E6BCA0B0E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EAD208-3682-AB43-AAB7-51F03F0B07D3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F00080-315C-1640-896D-4B2869828E64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E365D9-4BEE-F74C-AAD1-5BA21D0BE34D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D9A847-1174-D34C-935C-27862E004803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25938-C4DE-BD42-B7EA-E5FBB5EFECF3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F29A5D-9FA7-6743-B007-C656BD957EB2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DDF18A-178B-2847-8864-9CE525DD135B}"/>
                </a:ext>
              </a:extLst>
            </p:cNvPr>
            <p:cNvCxnSpPr>
              <a:cxnSpLocks/>
              <a:stCxn id="9" idx="1"/>
              <a:endCxn id="6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E9D0C5-AC1D-394E-A737-0D83432A8A43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DB0144-F602-614B-B9E4-DD4F329BB150}"/>
                </a:ext>
              </a:extLst>
            </p:cNvPr>
            <p:cNvCxnSpPr>
              <a:cxnSpLocks/>
              <a:stCxn id="9" idx="1"/>
              <a:endCxn id="5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BD042F-8438-E14F-B063-3DF924280B02}"/>
                </a:ext>
              </a:extLst>
            </p:cNvPr>
            <p:cNvCxnSpPr>
              <a:cxnSpLocks/>
              <a:stCxn id="7" idx="7"/>
              <a:endCxn id="8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358F80-9DAB-F445-88CC-3784645C06E9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358F80-9DAB-F445-88CC-3784645C0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18971F-327A-9748-8942-600AA0E0473F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18971F-327A-9748-8942-600AA0E04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A94187-BEE0-214C-A6E9-8F92447C4E3D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A94187-BEE0-214C-A6E9-8F92447C4E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C2EFB8-BBE6-AB4C-8841-143627F2EB25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C2EFB8-BBE6-AB4C-8841-143627F2E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89C9E9F-D859-3D46-A93B-83EEFE1956F6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89C9E9F-D859-3D46-A93B-83EEFE1956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0D5E97-DED5-214F-81D2-C249CBE228A5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0D5E97-DED5-214F-81D2-C249CBE2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6F88FDB-B26E-B345-9D63-1AD6D88EFCB8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6F88FDB-B26E-B345-9D63-1AD6D88EF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B6A3A74-BB11-5741-A128-8966547B1363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B6A3A74-BB11-5741-A128-8966547B1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A6EDAF-7789-7C4C-B572-CDA2B43C6935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A6EDAF-7789-7C4C-B572-CDA2B43C6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325651-E261-EA4E-AE87-9E253F74770E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325651-E261-EA4E-AE87-9E253F747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612188-8EC5-9E4A-A9AD-6159F155BCD2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612188-8EC5-9E4A-A9AD-6159F155B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6891DED-3342-D44E-BF56-A0C9CA5F274C}"/>
              </a:ext>
            </a:extLst>
          </p:cNvPr>
          <p:cNvSpPr/>
          <p:nvPr/>
        </p:nvSpPr>
        <p:spPr>
          <a:xfrm>
            <a:off x="3337177" y="1376856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BD30E58-782A-7045-A4E3-B332DC1D71C2}"/>
              </a:ext>
            </a:extLst>
          </p:cNvPr>
          <p:cNvSpPr/>
          <p:nvPr/>
        </p:nvSpPr>
        <p:spPr>
          <a:xfrm rot="819103">
            <a:off x="3973224" y="1685837"/>
            <a:ext cx="1185529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0C6CE9-4113-2E48-A520-1C6E1E1BB71D}"/>
              </a:ext>
            </a:extLst>
          </p:cNvPr>
          <p:cNvSpPr/>
          <p:nvPr/>
        </p:nvSpPr>
        <p:spPr>
          <a:xfrm>
            <a:off x="4969274" y="1686914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6BFC6B3-00CC-A14D-B4DC-9A7EAA93CDDF}"/>
              </a:ext>
            </a:extLst>
          </p:cNvPr>
          <p:cNvSpPr/>
          <p:nvPr/>
        </p:nvSpPr>
        <p:spPr>
          <a:xfrm rot="18541077">
            <a:off x="2591283" y="2035052"/>
            <a:ext cx="1185529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132146-1E2E-1347-B72A-8DB96332A594}"/>
              </a:ext>
            </a:extLst>
          </p:cNvPr>
          <p:cNvSpPr/>
          <p:nvPr/>
        </p:nvSpPr>
        <p:spPr>
          <a:xfrm>
            <a:off x="2422676" y="2439693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E47337B-48DB-1B4D-99E6-EB198ECB6EDA}"/>
              </a:ext>
            </a:extLst>
          </p:cNvPr>
          <p:cNvSpPr/>
          <p:nvPr/>
        </p:nvSpPr>
        <p:spPr>
          <a:xfrm rot="13794521">
            <a:off x="2722126" y="3140484"/>
            <a:ext cx="1185529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CEA4B-8D5F-694B-A4BE-FAE9596E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途径</a:t>
            </a:r>
            <a:r>
              <a: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(</a:t>
            </a:r>
            <a:r>
              <a:rPr lang="en-US" altLang="zh-CN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walk)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5F85C45-0E8B-FD48-A9A6-86BA71AA2E43}"/>
              </a:ext>
            </a:extLst>
          </p:cNvPr>
          <p:cNvSpPr/>
          <p:nvPr/>
        </p:nvSpPr>
        <p:spPr>
          <a:xfrm rot="5239013">
            <a:off x="2951680" y="2700372"/>
            <a:ext cx="1660444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2BF70A-C968-2C40-9EF9-0E52248F8B0D}"/>
              </a:ext>
            </a:extLst>
          </p:cNvPr>
          <p:cNvSpPr/>
          <p:nvPr/>
        </p:nvSpPr>
        <p:spPr>
          <a:xfrm>
            <a:off x="3659302" y="3748056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E92B0F-8F65-4546-BCAE-2D1137F1D062}"/>
              </a:ext>
            </a:extLst>
          </p:cNvPr>
          <p:cNvSpPr txBox="1"/>
          <p:nvPr/>
        </p:nvSpPr>
        <p:spPr>
          <a:xfrm>
            <a:off x="6373593" y="1841073"/>
            <a:ext cx="3697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途径是</a:t>
            </a:r>
            <a:r>
              <a:rPr lang="zh-CN" altLang="en-US" sz="2400" dirty="0">
                <a:solidFill>
                  <a:srgbClr val="0C533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节点和边的交替序列</a:t>
            </a: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，从一个节点开始，以一个节点结束，其中每条边与紧邻的节点相连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A2F4ABC-4F67-CC47-8741-280D807D71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8906" y="5097009"/>
            <a:ext cx="5689600" cy="469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26C481-D777-6247-8CD5-7D3F2943E7AD}"/>
              </a:ext>
            </a:extLst>
          </p:cNvPr>
          <p:cNvSpPr txBox="1"/>
          <p:nvPr/>
        </p:nvSpPr>
        <p:spPr>
          <a:xfrm>
            <a:off x="3878401" y="5807340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途径的长度是途径中包含的边的数量</a:t>
            </a:r>
            <a:endParaRPr lang="en-US" sz="20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84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34" grpId="0" animBg="1"/>
      <p:bldP spid="33" grpId="0" animBg="1"/>
      <p:bldP spid="30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DE5A14-9F04-B34D-827B-7B2F02DCBA88}"/>
              </a:ext>
            </a:extLst>
          </p:cNvPr>
          <p:cNvGrpSpPr/>
          <p:nvPr/>
        </p:nvGrpSpPr>
        <p:grpSpPr>
          <a:xfrm>
            <a:off x="2244648" y="1280514"/>
            <a:ext cx="3334348" cy="2905780"/>
            <a:chOff x="1529945" y="1346109"/>
            <a:chExt cx="3334348" cy="29057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5A355-C897-084B-B599-556E6BCA0B0E}"/>
                </a:ext>
              </a:extLst>
            </p:cNvPr>
            <p:cNvSpPr/>
            <p:nvPr/>
          </p:nvSpPr>
          <p:spPr>
            <a:xfrm>
              <a:off x="2743200" y="156604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EAD208-3682-AB43-AAB7-51F03F0B07D3}"/>
                </a:ext>
              </a:extLst>
            </p:cNvPr>
            <p:cNvSpPr/>
            <p:nvPr/>
          </p:nvSpPr>
          <p:spPr>
            <a:xfrm>
              <a:off x="1835426" y="2672597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F00080-315C-1640-896D-4B2869828E64}"/>
                </a:ext>
              </a:extLst>
            </p:cNvPr>
            <p:cNvSpPr/>
            <p:nvPr/>
          </p:nvSpPr>
          <p:spPr>
            <a:xfrm>
              <a:off x="3982279" y="2979681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E365D9-4BEE-F74C-AAD1-5BA21D0BE34D}"/>
                </a:ext>
              </a:extLst>
            </p:cNvPr>
            <p:cNvSpPr/>
            <p:nvPr/>
          </p:nvSpPr>
          <p:spPr>
            <a:xfrm>
              <a:off x="4446105" y="189734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D9A847-1174-D34C-935C-27862E004803}"/>
                </a:ext>
              </a:extLst>
            </p:cNvPr>
            <p:cNvSpPr/>
            <p:nvPr/>
          </p:nvSpPr>
          <p:spPr>
            <a:xfrm>
              <a:off x="3074504" y="3920585"/>
              <a:ext cx="331304" cy="331304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25938-C4DE-BD42-B7EA-E5FBB5EFECF3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118212" y="1848827"/>
              <a:ext cx="673506" cy="8722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F29A5D-9FA7-6743-B007-C656BD957EB2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074504" y="1731693"/>
              <a:ext cx="1371601" cy="3313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DDF18A-178B-2847-8864-9CE525DD135B}"/>
                </a:ext>
              </a:extLst>
            </p:cNvPr>
            <p:cNvCxnSpPr>
              <a:cxnSpLocks/>
              <a:stCxn id="9" idx="1"/>
              <a:endCxn id="6" idx="6"/>
            </p:cNvCxnSpPr>
            <p:nvPr/>
          </p:nvCxnSpPr>
          <p:spPr>
            <a:xfrm flipH="1" flipV="1">
              <a:off x="2166730" y="2838249"/>
              <a:ext cx="956292" cy="11308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E9D0C5-AC1D-394E-A737-0D83432A8A43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2166730" y="2838249"/>
              <a:ext cx="1815549" cy="3070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DB0144-F602-614B-B9E4-DD4F329BB150}"/>
                </a:ext>
              </a:extLst>
            </p:cNvPr>
            <p:cNvCxnSpPr>
              <a:cxnSpLocks/>
              <a:stCxn id="9" idx="1"/>
              <a:endCxn id="5" idx="5"/>
            </p:cNvCxnSpPr>
            <p:nvPr/>
          </p:nvCxnSpPr>
          <p:spPr>
            <a:xfrm flipH="1" flipV="1">
              <a:off x="3025986" y="1848827"/>
              <a:ext cx="97036" cy="21202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BD042F-8438-E14F-B063-3DF924280B02}"/>
                </a:ext>
              </a:extLst>
            </p:cNvPr>
            <p:cNvCxnSpPr>
              <a:cxnSpLocks/>
              <a:stCxn id="7" idx="7"/>
              <a:endCxn id="8" idx="4"/>
            </p:cNvCxnSpPr>
            <p:nvPr/>
          </p:nvCxnSpPr>
          <p:spPr>
            <a:xfrm flipV="1">
              <a:off x="4265065" y="2228649"/>
              <a:ext cx="346692" cy="799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358F80-9DAB-F445-88CC-3784645C06E9}"/>
                    </a:ext>
                  </a:extLst>
                </p:cNvPr>
                <p:cNvSpPr txBox="1"/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358F80-9DAB-F445-88CC-3784645C0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691" y="3059668"/>
                  <a:ext cx="4837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18971F-327A-9748-8942-600AA0E0473F}"/>
                    </a:ext>
                  </a:extLst>
                </p:cNvPr>
                <p:cNvSpPr txBox="1"/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18971F-327A-9748-8942-600AA0E04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571" y="1519842"/>
                  <a:ext cx="4837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A94187-BEE0-214C-A6E9-8F92447C4E3D}"/>
                    </a:ext>
                  </a:extLst>
                </p:cNvPr>
                <p:cNvSpPr txBox="1"/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A94187-BEE0-214C-A6E9-8F92447C4E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200" y="1346109"/>
                  <a:ext cx="4784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C2EFB8-BBE6-AB4C-8841-143627F2EB25}"/>
                    </a:ext>
                  </a:extLst>
                </p:cNvPr>
                <p:cNvSpPr txBox="1"/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C2EFB8-BBE6-AB4C-8841-143627F2E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64" y="3717283"/>
                  <a:ext cx="4738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89C9E9F-D859-3D46-A93B-83EEFE1956F6}"/>
                    </a:ext>
                  </a:extLst>
                </p:cNvPr>
                <p:cNvSpPr txBox="1"/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89C9E9F-D859-3D46-A93B-83EEFE1956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945" y="2356273"/>
                  <a:ext cx="48372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0D5E97-DED5-214F-81D2-C249CBE228A5}"/>
                    </a:ext>
                  </a:extLst>
                </p:cNvPr>
                <p:cNvSpPr txBox="1"/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0D5E97-DED5-214F-81D2-C249CBE2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748" y="2530155"/>
                  <a:ext cx="4680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6F88FDB-B26E-B345-9D63-1AD6D88EFCB8}"/>
                    </a:ext>
                  </a:extLst>
                </p:cNvPr>
                <p:cNvSpPr txBox="1"/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6F88FDB-B26E-B345-9D63-1AD6D88EF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082" y="1591636"/>
                  <a:ext cx="4626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B6A3A74-BB11-5741-A128-8966547B1363}"/>
                    </a:ext>
                  </a:extLst>
                </p:cNvPr>
                <p:cNvSpPr txBox="1"/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B6A3A74-BB11-5741-A128-8966547B1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08" y="3043304"/>
                  <a:ext cx="4680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A6EDAF-7789-7C4C-B572-CDA2B43C6935}"/>
                    </a:ext>
                  </a:extLst>
                </p:cNvPr>
                <p:cNvSpPr txBox="1"/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CA6EDAF-7789-7C4C-B572-CDA2B43C6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34" y="2164306"/>
                  <a:ext cx="4680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325651-E261-EA4E-AE87-9E253F74770E}"/>
                    </a:ext>
                  </a:extLst>
                </p:cNvPr>
                <p:cNvSpPr txBox="1"/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325651-E261-EA4E-AE87-9E253F747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491" y="3244334"/>
                  <a:ext cx="4680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612188-8EC5-9E4A-A9AD-6159F155BCD2}"/>
                    </a:ext>
                  </a:extLst>
                </p:cNvPr>
                <p:cNvSpPr txBox="1"/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612188-8EC5-9E4A-A9AD-6159F155B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212" y="1915639"/>
                  <a:ext cx="4680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6891DED-3342-D44E-BF56-A0C9CA5F274C}"/>
              </a:ext>
            </a:extLst>
          </p:cNvPr>
          <p:cNvSpPr/>
          <p:nvPr/>
        </p:nvSpPr>
        <p:spPr>
          <a:xfrm>
            <a:off x="3337177" y="1376856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BD30E58-782A-7045-A4E3-B332DC1D71C2}"/>
              </a:ext>
            </a:extLst>
          </p:cNvPr>
          <p:cNvSpPr/>
          <p:nvPr/>
        </p:nvSpPr>
        <p:spPr>
          <a:xfrm rot="819103">
            <a:off x="3973224" y="1685837"/>
            <a:ext cx="1185529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0C6CE9-4113-2E48-A520-1C6E1E1BB71D}"/>
              </a:ext>
            </a:extLst>
          </p:cNvPr>
          <p:cNvSpPr/>
          <p:nvPr/>
        </p:nvSpPr>
        <p:spPr>
          <a:xfrm>
            <a:off x="4969274" y="1686914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6BFC6B3-00CC-A14D-B4DC-9A7EAA93CDDF}"/>
              </a:ext>
            </a:extLst>
          </p:cNvPr>
          <p:cNvSpPr/>
          <p:nvPr/>
        </p:nvSpPr>
        <p:spPr>
          <a:xfrm rot="18541077">
            <a:off x="2591283" y="2035052"/>
            <a:ext cx="1185529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132146-1E2E-1347-B72A-8DB96332A594}"/>
              </a:ext>
            </a:extLst>
          </p:cNvPr>
          <p:cNvSpPr/>
          <p:nvPr/>
        </p:nvSpPr>
        <p:spPr>
          <a:xfrm>
            <a:off x="2422676" y="2439693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E47337B-48DB-1B4D-99E6-EB198ECB6EDA}"/>
              </a:ext>
            </a:extLst>
          </p:cNvPr>
          <p:cNvSpPr/>
          <p:nvPr/>
        </p:nvSpPr>
        <p:spPr>
          <a:xfrm rot="13794521">
            <a:off x="2722126" y="3140484"/>
            <a:ext cx="1185529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CEA4B-8D5F-694B-A4BE-FAE9596E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迹</a:t>
            </a:r>
            <a:r>
              <a: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(</a:t>
            </a:r>
            <a:r>
              <a:rPr lang="en-US" altLang="zh-CN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trail)</a:t>
            </a: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和路</a:t>
            </a:r>
            <a:r>
              <a:rPr lang="en-US" altLang="zh-CN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(path)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5F85C45-0E8B-FD48-A9A6-86BA71AA2E43}"/>
              </a:ext>
            </a:extLst>
          </p:cNvPr>
          <p:cNvSpPr/>
          <p:nvPr/>
        </p:nvSpPr>
        <p:spPr>
          <a:xfrm rot="5239013">
            <a:off x="2951680" y="2700372"/>
            <a:ext cx="1660444" cy="331304"/>
          </a:xfrm>
          <a:prstGeom prst="rightArrow">
            <a:avLst/>
          </a:prstGeom>
          <a:solidFill>
            <a:schemeClr val="accent1">
              <a:alpha val="3921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2BF70A-C968-2C40-9EF9-0E52248F8B0D}"/>
              </a:ext>
            </a:extLst>
          </p:cNvPr>
          <p:cNvSpPr/>
          <p:nvPr/>
        </p:nvSpPr>
        <p:spPr>
          <a:xfrm>
            <a:off x="3659302" y="3748056"/>
            <a:ext cx="593693" cy="59369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E92B0F-8F65-4546-BCAE-2D1137F1D062}"/>
              </a:ext>
            </a:extLst>
          </p:cNvPr>
          <p:cNvSpPr txBox="1"/>
          <p:nvPr/>
        </p:nvSpPr>
        <p:spPr>
          <a:xfrm>
            <a:off x="6628657" y="1841074"/>
            <a:ext cx="391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迹是边各不相同的途径</a:t>
            </a:r>
            <a:endParaRPr lang="en-US" altLang="zh-CN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altLang="zh-CN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路是节点各不相同的途径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A2F4ABC-4F67-CC47-8741-280D807D71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8906" y="5097009"/>
            <a:ext cx="56896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FBCFB7-5AE1-CD43-93ED-CF3B787DB43B}"/>
              </a:ext>
            </a:extLst>
          </p:cNvPr>
          <p:cNvSpPr txBox="1"/>
          <p:nvPr/>
        </p:nvSpPr>
        <p:spPr>
          <a:xfrm>
            <a:off x="4469786" y="574276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是一条迹</a:t>
            </a: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</a:t>
            </a:r>
            <a:r>
              <a:rPr lang="en-US" sz="24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但不是路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9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34" grpId="0" animBg="1"/>
      <p:bldP spid="33" grpId="0" animBg="1"/>
      <p:bldP spid="30" grpId="0" animBg="1"/>
      <p:bldP spid="28" grpId="0" animBg="1"/>
      <p:bldP spid="29" grpId="0" animBg="1"/>
      <p:bldP spid="3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7349</TotalTime>
  <Words>3621</Words>
  <Application>Microsoft Macintosh PowerPoint</Application>
  <PresentationFormat>Widescreen</PresentationFormat>
  <Paragraphs>535</Paragraphs>
  <Slides>72</Slides>
  <Notes>30</Notes>
  <HiddenSlides>10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AdvP6EC0</vt:lpstr>
      <vt:lpstr>Microsoft YaHei</vt:lpstr>
      <vt:lpstr>Microsoft YaHei</vt:lpstr>
      <vt:lpstr>STHeiti</vt:lpstr>
      <vt:lpstr>方正兰亭黑_GBK</vt:lpstr>
      <vt:lpstr>Arial</vt:lpstr>
      <vt:lpstr>Calibri</vt:lpstr>
      <vt:lpstr>Calibri Light</vt:lpstr>
      <vt:lpstr>Cambria Math</vt:lpstr>
      <vt:lpstr>Century</vt:lpstr>
      <vt:lpstr>Monaco</vt:lpstr>
      <vt:lpstr>Times New Roman</vt:lpstr>
      <vt:lpstr>Wingdings</vt:lpstr>
      <vt:lpstr>Custom Design</vt:lpstr>
      <vt:lpstr>Equation</vt:lpstr>
      <vt:lpstr>图神经网络 Introduction to Graph Neural Networks</vt:lpstr>
      <vt:lpstr>第二章 图论基础</vt:lpstr>
      <vt:lpstr>目录</vt:lpstr>
      <vt:lpstr>图的矩阵表示</vt:lpstr>
      <vt:lpstr>目录</vt:lpstr>
      <vt:lpstr>度</vt:lpstr>
      <vt:lpstr>节点的邻域</vt:lpstr>
      <vt:lpstr>途径(walk)</vt:lpstr>
      <vt:lpstr>迹(trail)和路(path)</vt:lpstr>
      <vt:lpstr>迹(trail)和路(path)</vt:lpstr>
      <vt:lpstr>图的连通性</vt:lpstr>
      <vt:lpstr>最短路</vt:lpstr>
      <vt:lpstr>图的直径</vt:lpstr>
      <vt:lpstr>节点的中心性</vt:lpstr>
      <vt:lpstr>度中心性</vt:lpstr>
      <vt:lpstr>特征向量中心性</vt:lpstr>
      <vt:lpstr>Katz中心性</vt:lpstr>
      <vt:lpstr>目录</vt:lpstr>
      <vt:lpstr>图和图信号</vt:lpstr>
      <vt:lpstr>图和图信号</vt:lpstr>
      <vt:lpstr>图和图信号</vt:lpstr>
      <vt:lpstr>图信号无处不在</vt:lpstr>
      <vt:lpstr>图信号无处不在</vt:lpstr>
      <vt:lpstr>研究难点</vt:lpstr>
      <vt:lpstr>研究方法</vt:lpstr>
      <vt:lpstr>为什么需要频率？</vt:lpstr>
      <vt:lpstr>图的矩阵表示</vt:lpstr>
      <vt:lpstr>拉普拉斯矩阵的特性</vt:lpstr>
      <vt:lpstr>拉普拉斯矩阵的特性</vt:lpstr>
      <vt:lpstr>拉普拉斯矩阵的特性</vt:lpstr>
      <vt:lpstr>拉普拉斯矩阵的特性</vt:lpstr>
      <vt:lpstr>拉普拉斯矩阵作为节点特征</vt:lpstr>
      <vt:lpstr>为什么选择拉普拉斯矩阵？</vt:lpstr>
      <vt:lpstr>什么叫“谱”？为什么叫这个名字？</vt:lpstr>
      <vt:lpstr>矩阵特征值分解</vt:lpstr>
      <vt:lpstr>矩阵特征值分解</vt:lpstr>
      <vt:lpstr>矩阵特征值分解</vt:lpstr>
      <vt:lpstr>拉普拉斯矩阵的特征值分解</vt:lpstr>
      <vt:lpstr>拉普拉斯矩阵作为算子</vt:lpstr>
      <vt:lpstr>拉普拉斯矩阵二次型</vt:lpstr>
      <vt:lpstr>为什么叫拉普拉斯矩阵？</vt:lpstr>
      <vt:lpstr>为什么叫拉普拉斯矩阵？</vt:lpstr>
      <vt:lpstr>傅立叶变换</vt:lpstr>
      <vt:lpstr>傅立叶变换</vt:lpstr>
      <vt:lpstr>三角级数</vt:lpstr>
      <vt:lpstr>三角级数</vt:lpstr>
      <vt:lpstr>函数展开成傅立叶级数</vt:lpstr>
      <vt:lpstr>函数展开成傅立叶级数</vt:lpstr>
      <vt:lpstr>欧拉公式</vt:lpstr>
      <vt:lpstr>欧拉公式</vt:lpstr>
      <vt:lpstr>傅立叶级数的复数形式</vt:lpstr>
      <vt:lpstr>傅立叶级数的复数形式</vt:lpstr>
      <vt:lpstr>傅立叶级数的复数形式</vt:lpstr>
      <vt:lpstr>傅立叶级数与拉普拉斯算子</vt:lpstr>
      <vt:lpstr>图傅立叶变换 （GFT）</vt:lpstr>
      <vt:lpstr>图傅立叶变换 （GFT）</vt:lpstr>
      <vt:lpstr>图傅立叶变换 （GFT）</vt:lpstr>
      <vt:lpstr>图傅立叶变换（GFT）</vt:lpstr>
      <vt:lpstr>图傅立叶逆变换</vt:lpstr>
      <vt:lpstr>图傅立叶逆变换</vt:lpstr>
      <vt:lpstr>傅立叶变换vs图傅立叶变换</vt:lpstr>
      <vt:lpstr>PowerPoint Presentation</vt:lpstr>
      <vt:lpstr>谢谢！ Q&amp;A</vt:lpstr>
      <vt:lpstr>拉普拉斯矩阵作为算子</vt:lpstr>
      <vt:lpstr>Fourier series</vt:lpstr>
      <vt:lpstr>Fourier series</vt:lpstr>
      <vt:lpstr>Complex exponential notation</vt:lpstr>
      <vt:lpstr>Euler’s formula</vt:lpstr>
      <vt:lpstr>Complex exponential form</vt:lpstr>
      <vt:lpstr>Complex exponential form</vt:lpstr>
      <vt:lpstr>Fourier transform</vt:lpstr>
      <vt:lpstr>Fourier transform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欢迎使用 PowerPoint</dc:title>
  <dc:creator>杨 茂林</dc:creator>
  <cp:keywords/>
  <cp:lastModifiedBy>Yao Wan</cp:lastModifiedBy>
  <cp:revision>795</cp:revision>
  <cp:lastPrinted>2022-03-16T07:42:31Z</cp:lastPrinted>
  <dcterms:created xsi:type="dcterms:W3CDTF">2022-03-12T13:26:12Z</dcterms:created>
  <dcterms:modified xsi:type="dcterms:W3CDTF">2023-09-13T01:51:25Z</dcterms:modified>
  <cp:version/>
</cp:coreProperties>
</file>